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7"/>
  </p:notesMasterIdLst>
  <p:sldIdLst>
    <p:sldId id="268" r:id="rId2"/>
    <p:sldId id="267" r:id="rId3"/>
    <p:sldId id="269" r:id="rId4"/>
    <p:sldId id="256" r:id="rId5"/>
    <p:sldId id="264" r:id="rId6"/>
    <p:sldId id="270" r:id="rId7"/>
    <p:sldId id="266" r:id="rId8"/>
    <p:sldId id="271" r:id="rId9"/>
    <p:sldId id="258" r:id="rId10"/>
    <p:sldId id="272" r:id="rId11"/>
    <p:sldId id="259" r:id="rId12"/>
    <p:sldId id="273" r:id="rId13"/>
    <p:sldId id="260" r:id="rId14"/>
    <p:sldId id="274" r:id="rId15"/>
    <p:sldId id="263" r:id="rId16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jHDKNb32nrl3Dvd1pYBWosK03W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37302F"/>
    <a:srgbClr val="FBECD7"/>
    <a:srgbClr val="F4F7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22"/>
    <p:restoredTop sz="89175"/>
  </p:normalViewPr>
  <p:slideViewPr>
    <p:cSldViewPr snapToGrid="0" snapToObjects="1">
      <p:cViewPr varScale="1">
        <p:scale>
          <a:sx n="73" d="100"/>
          <a:sy n="73" d="100"/>
        </p:scale>
        <p:origin x="19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customschemas.google.com/relationships/presentationmetadata" Target="metadata"/><Relationship Id="rId10" Type="http://schemas.openxmlformats.org/officeDocument/2006/relationships/slide" Target="slides/slide9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7223917322834645E-2"/>
          <c:y val="8.9460875984251967E-2"/>
          <c:w val="0.92985941601049871"/>
          <c:h val="0.724812992125984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69-4427-ABC8-D0D13E3B3FF4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數列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69-4427-ABC8-D0D13E3B3FF4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數列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D69-4427-ABC8-D0D13E3B3F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83352447"/>
        <c:axId val="1783342463"/>
      </c:barChart>
      <c:catAx>
        <c:axId val="17833524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3342463"/>
        <c:crosses val="autoZero"/>
        <c:auto val="1"/>
        <c:lblAlgn val="ctr"/>
        <c:lblOffset val="100"/>
        <c:noMultiLvlLbl val="0"/>
      </c:catAx>
      <c:valAx>
        <c:axId val="178334246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3352447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銷售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CF9F-0F48-8CE2-63EE4675470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F9F-0F48-8CE2-63EE4675470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CF9F-0F48-8CE2-63EE4675470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F9F-0F48-8CE2-63EE4675470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CF9F-0F48-8CE2-63EE4675470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F9F-0F48-8CE2-63EE4675470D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CF9F-0F48-8CE2-63EE4675470D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CF9F-0F48-8CE2-63EE4675470D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CF9F-0F48-8CE2-63EE4675470D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8-CF9F-0F48-8CE2-63EE4675470D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CF9F-0F48-8CE2-63EE4675470D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6-CF9F-0F48-8CE2-63EE4675470D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CF9F-0F48-8CE2-63EE4675470D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CF9F-0F48-8CE2-63EE4675470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工作表1!$A$2:$A$8</c:f>
              <c:strCache>
                <c:ptCount val="7"/>
                <c:pt idx="0">
                  <c:v>Technology</c:v>
                </c:pt>
                <c:pt idx="1">
                  <c:v>Financial</c:v>
                </c:pt>
                <c:pt idx="2">
                  <c:v>Industrial</c:v>
                </c:pt>
                <c:pt idx="3">
                  <c:v>Healthcare</c:v>
                </c:pt>
                <c:pt idx="4">
                  <c:v>Raw Material</c:v>
                </c:pt>
                <c:pt idx="5">
                  <c:v>Consumer Discretionary</c:v>
                </c:pt>
                <c:pt idx="6">
                  <c:v>Other</c:v>
                </c:pt>
              </c:strCache>
            </c:strRef>
          </c:cat>
          <c:val>
            <c:numRef>
              <c:f>工作表1!$B$2:$B$8</c:f>
              <c:numCache>
                <c:formatCode>0%</c:formatCode>
                <c:ptCount val="7"/>
                <c:pt idx="0">
                  <c:v>0.14000000000000001</c:v>
                </c:pt>
                <c:pt idx="1">
                  <c:v>0.15</c:v>
                </c:pt>
                <c:pt idx="2">
                  <c:v>0.13</c:v>
                </c:pt>
                <c:pt idx="3">
                  <c:v>0.09</c:v>
                </c:pt>
                <c:pt idx="4">
                  <c:v>0.17</c:v>
                </c:pt>
                <c:pt idx="5">
                  <c:v>0.17</c:v>
                </c:pt>
                <c:pt idx="6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9F-0F48-8CE2-63EE4675470D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7455515903348597"/>
          <c:y val="0.21032633036045198"/>
          <c:w val="0.2825996188868804"/>
          <c:h val="0.57934733927909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zh-TW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264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zh-TW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3726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1499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zh-TW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9587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1283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4242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6077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0920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結論" preserve="1" userDrawn="1">
  <p:cSld name="6_結論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/>
          <p:nvPr/>
        </p:nvSpPr>
        <p:spPr>
          <a:xfrm>
            <a:off x="0" y="6492875"/>
            <a:ext cx="9144000" cy="365125"/>
          </a:xfrm>
          <a:prstGeom prst="rect">
            <a:avLst/>
          </a:prstGeom>
          <a:solidFill>
            <a:srgbClr val="161A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23"/>
          <p:cNvSpPr txBox="1">
            <a:spLocks noGrp="1"/>
          </p:cNvSpPr>
          <p:nvPr>
            <p:ph type="body" idx="1"/>
          </p:nvPr>
        </p:nvSpPr>
        <p:spPr>
          <a:xfrm>
            <a:off x="781737" y="6577042"/>
            <a:ext cx="3306365" cy="196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23"/>
          <p:cNvSpPr txBox="1"/>
          <p:nvPr/>
        </p:nvSpPr>
        <p:spPr>
          <a:xfrm>
            <a:off x="60768" y="6577042"/>
            <a:ext cx="287508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000" b="1" dirty="0">
                <a:solidFill>
                  <a:schemeClr val="lt2"/>
                </a:solidFill>
                <a:latin typeface="Times New Roman"/>
                <a:ea typeface="Microsoft JhengHei" panose="020B0604030504040204" pitchFamily="34" charset="-120"/>
                <a:cs typeface="Times New Roman"/>
                <a:sym typeface="Times New Roman"/>
              </a:rPr>
              <a:t>Source</a:t>
            </a:r>
            <a:r>
              <a:rPr lang="zh-TW" sz="1000" dirty="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：</a:t>
            </a:r>
            <a:endParaRPr dirty="0"/>
          </a:p>
        </p:txBody>
      </p:sp>
      <p:cxnSp>
        <p:nvCxnSpPr>
          <p:cNvPr id="89" name="Google Shape;89;p23"/>
          <p:cNvCxnSpPr/>
          <p:nvPr/>
        </p:nvCxnSpPr>
        <p:spPr>
          <a:xfrm>
            <a:off x="-26376" y="437723"/>
            <a:ext cx="2948847" cy="0"/>
          </a:xfrm>
          <a:prstGeom prst="straightConnector1">
            <a:avLst/>
          </a:prstGeom>
          <a:noFill/>
          <a:ln w="28575" cap="flat" cmpd="sng">
            <a:solidFill>
              <a:srgbClr val="161A1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0" name="Google Shape;90;p23"/>
          <p:cNvSpPr/>
          <p:nvPr/>
        </p:nvSpPr>
        <p:spPr>
          <a:xfrm>
            <a:off x="1" y="437724"/>
            <a:ext cx="121535" cy="416677"/>
          </a:xfrm>
          <a:prstGeom prst="rect">
            <a:avLst/>
          </a:prstGeom>
          <a:solidFill>
            <a:srgbClr val="3730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92" name="Google Shape;92;p23"/>
          <p:cNvCxnSpPr/>
          <p:nvPr/>
        </p:nvCxnSpPr>
        <p:spPr>
          <a:xfrm>
            <a:off x="2912796" y="437724"/>
            <a:ext cx="3169827" cy="0"/>
          </a:xfrm>
          <a:prstGeom prst="straightConnector1">
            <a:avLst/>
          </a:prstGeom>
          <a:noFill/>
          <a:ln w="28575" cap="flat" cmpd="sng">
            <a:solidFill>
              <a:srgbClr val="BA181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3" name="Google Shape;93;p23"/>
          <p:cNvCxnSpPr/>
          <p:nvPr/>
        </p:nvCxnSpPr>
        <p:spPr>
          <a:xfrm>
            <a:off x="6051361" y="437723"/>
            <a:ext cx="3092639" cy="0"/>
          </a:xfrm>
          <a:prstGeom prst="straightConnector1">
            <a:avLst/>
          </a:prstGeom>
          <a:noFill/>
          <a:ln w="28575" cap="flat" cmpd="sng">
            <a:solidFill>
              <a:srgbClr val="B1A7A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" name="Google Shape;34;p18">
            <a:extLst>
              <a:ext uri="{FF2B5EF4-FFF2-40B4-BE49-F238E27FC236}">
                <a16:creationId xmlns:a16="http://schemas.microsoft.com/office/drawing/2014/main" id="{9E16BE8A-5776-834D-918B-3F9EE8A4EBBE}"/>
              </a:ext>
            </a:extLst>
          </p:cNvPr>
          <p:cNvSpPr>
            <a:spLocks noGrp="1"/>
          </p:cNvSpPr>
          <p:nvPr>
            <p:ph type="chart" idx="3"/>
          </p:nvPr>
        </p:nvSpPr>
        <p:spPr>
          <a:xfrm>
            <a:off x="209735" y="3625534"/>
            <a:ext cx="8757000" cy="278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6606916-59D9-764D-A2B8-4194ECA192A6}"/>
              </a:ext>
            </a:extLst>
          </p:cNvPr>
          <p:cNvSpPr/>
          <p:nvPr userDrawn="1"/>
        </p:nvSpPr>
        <p:spPr>
          <a:xfrm>
            <a:off x="210850" y="3310964"/>
            <a:ext cx="4279026" cy="3145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>
                <a:noFill/>
              </a:ln>
              <a:solidFill>
                <a:schemeClr val="bg2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7FD2049-899B-0441-B9BC-D619DEECFA1E}"/>
              </a:ext>
            </a:extLst>
          </p:cNvPr>
          <p:cNvSpPr/>
          <p:nvPr userDrawn="1"/>
        </p:nvSpPr>
        <p:spPr>
          <a:xfrm>
            <a:off x="4688825" y="3310964"/>
            <a:ext cx="4279026" cy="3145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>
                <a:noFill/>
              </a:ln>
              <a:solidFill>
                <a:schemeClr val="bg2"/>
              </a:solidFill>
            </a:endParaRPr>
          </a:p>
        </p:txBody>
      </p:sp>
      <p:sp>
        <p:nvSpPr>
          <p:cNvPr id="18" name="Google Shape;78;p22">
            <a:extLst>
              <a:ext uri="{FF2B5EF4-FFF2-40B4-BE49-F238E27FC236}">
                <a16:creationId xmlns:a16="http://schemas.microsoft.com/office/drawing/2014/main" id="{18908A74-9BB8-1B4A-8CC8-AE2C096782AB}"/>
              </a:ext>
            </a:extLst>
          </p:cNvPr>
          <p:cNvSpPr/>
          <p:nvPr userDrawn="1"/>
        </p:nvSpPr>
        <p:spPr>
          <a:xfrm>
            <a:off x="2981563" y="-9347"/>
            <a:ext cx="1595033" cy="29014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Strategy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19" name="Google Shape;80;p22">
            <a:extLst>
              <a:ext uri="{FF2B5EF4-FFF2-40B4-BE49-F238E27FC236}">
                <a16:creationId xmlns:a16="http://schemas.microsoft.com/office/drawing/2014/main" id="{3C4A164F-E2D1-D64A-9D47-7AB5CFD9E4A6}"/>
              </a:ext>
            </a:extLst>
          </p:cNvPr>
          <p:cNvSpPr/>
          <p:nvPr userDrawn="1"/>
        </p:nvSpPr>
        <p:spPr>
          <a:xfrm>
            <a:off x="6162206" y="-9348"/>
            <a:ext cx="1406769" cy="29014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Potential Risk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27" name="Google Shape;81;p22">
            <a:extLst>
              <a:ext uri="{FF2B5EF4-FFF2-40B4-BE49-F238E27FC236}">
                <a16:creationId xmlns:a16="http://schemas.microsoft.com/office/drawing/2014/main" id="{4CB92A6B-2410-104F-B221-FFEDB84CEAD3}"/>
              </a:ext>
            </a:extLst>
          </p:cNvPr>
          <p:cNvSpPr/>
          <p:nvPr userDrawn="1"/>
        </p:nvSpPr>
        <p:spPr>
          <a:xfrm>
            <a:off x="7649305" y="-9347"/>
            <a:ext cx="1406769" cy="29014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Performance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30" name="Google Shape;78;p22">
            <a:extLst>
              <a:ext uri="{FF2B5EF4-FFF2-40B4-BE49-F238E27FC236}">
                <a16:creationId xmlns:a16="http://schemas.microsoft.com/office/drawing/2014/main" id="{2B24F90C-39B6-6841-A58D-575B3FCB166D}"/>
              </a:ext>
            </a:extLst>
          </p:cNvPr>
          <p:cNvSpPr/>
          <p:nvPr userDrawn="1"/>
        </p:nvSpPr>
        <p:spPr>
          <a:xfrm>
            <a:off x="1386761" y="-9348"/>
            <a:ext cx="1499555" cy="29014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Historical Return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31" name="Google Shape;78;p22">
            <a:extLst>
              <a:ext uri="{FF2B5EF4-FFF2-40B4-BE49-F238E27FC236}">
                <a16:creationId xmlns:a16="http://schemas.microsoft.com/office/drawing/2014/main" id="{028A3D40-95B2-2441-9D6E-3513B3695A6E}"/>
              </a:ext>
            </a:extLst>
          </p:cNvPr>
          <p:cNvSpPr/>
          <p:nvPr userDrawn="1"/>
        </p:nvSpPr>
        <p:spPr>
          <a:xfrm>
            <a:off x="87927" y="-9347"/>
            <a:ext cx="1203588" cy="290141"/>
          </a:xfrm>
          <a:prstGeom prst="rect">
            <a:avLst/>
          </a:prstGeom>
          <a:solidFill>
            <a:srgbClr val="3730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Overview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32" name="Google Shape;79;p22">
            <a:extLst>
              <a:ext uri="{FF2B5EF4-FFF2-40B4-BE49-F238E27FC236}">
                <a16:creationId xmlns:a16="http://schemas.microsoft.com/office/drawing/2014/main" id="{F2356DFD-A816-944E-A52E-10AD078616B6}"/>
              </a:ext>
            </a:extLst>
          </p:cNvPr>
          <p:cNvSpPr/>
          <p:nvPr userDrawn="1"/>
        </p:nvSpPr>
        <p:spPr>
          <a:xfrm>
            <a:off x="4671843" y="-9348"/>
            <a:ext cx="1406769" cy="290145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Comparison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43069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產業簡介與動能" preserve="1" userDrawn="1">
  <p:cSld name="4_產業簡介與動能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2"/>
          <p:cNvSpPr/>
          <p:nvPr/>
        </p:nvSpPr>
        <p:spPr>
          <a:xfrm>
            <a:off x="0" y="6492875"/>
            <a:ext cx="9144000" cy="365125"/>
          </a:xfrm>
          <a:prstGeom prst="rect">
            <a:avLst/>
          </a:prstGeom>
          <a:solidFill>
            <a:srgbClr val="161A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71;p22"/>
          <p:cNvSpPr txBox="1">
            <a:spLocks noGrp="1"/>
          </p:cNvSpPr>
          <p:nvPr>
            <p:ph type="sldNum" idx="12"/>
          </p:nvPr>
        </p:nvSpPr>
        <p:spPr>
          <a:xfrm>
            <a:off x="5477609" y="6492875"/>
            <a:ext cx="36663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2" name="Google Shape;72;p22"/>
          <p:cNvCxnSpPr/>
          <p:nvPr/>
        </p:nvCxnSpPr>
        <p:spPr>
          <a:xfrm>
            <a:off x="0" y="437723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161A1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3" name="Google Shape;73;p22"/>
          <p:cNvSpPr txBox="1">
            <a:spLocks noGrp="1"/>
          </p:cNvSpPr>
          <p:nvPr>
            <p:ph type="body" idx="1"/>
          </p:nvPr>
        </p:nvSpPr>
        <p:spPr>
          <a:xfrm>
            <a:off x="781737" y="6577042"/>
            <a:ext cx="3306365" cy="196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/>
          <p:nvPr/>
        </p:nvSpPr>
        <p:spPr>
          <a:xfrm>
            <a:off x="60768" y="6577042"/>
            <a:ext cx="287508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資料來源：</a:t>
            </a:r>
            <a:endParaRPr/>
          </a:p>
        </p:txBody>
      </p:sp>
      <p:cxnSp>
        <p:nvCxnSpPr>
          <p:cNvPr id="75" name="Google Shape;75;p22"/>
          <p:cNvCxnSpPr/>
          <p:nvPr/>
        </p:nvCxnSpPr>
        <p:spPr>
          <a:xfrm>
            <a:off x="-26376" y="437723"/>
            <a:ext cx="2948847" cy="0"/>
          </a:xfrm>
          <a:prstGeom prst="straightConnector1">
            <a:avLst/>
          </a:prstGeom>
          <a:noFill/>
          <a:ln w="28575" cap="flat" cmpd="sng">
            <a:solidFill>
              <a:srgbClr val="161A1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" name="Google Shape;76;p22"/>
          <p:cNvSpPr/>
          <p:nvPr/>
        </p:nvSpPr>
        <p:spPr>
          <a:xfrm>
            <a:off x="1" y="437724"/>
            <a:ext cx="121535" cy="416677"/>
          </a:xfrm>
          <a:prstGeom prst="rect">
            <a:avLst/>
          </a:prstGeom>
          <a:solidFill>
            <a:srgbClr val="3730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" name="Google Shape;36;p18">
            <a:extLst>
              <a:ext uri="{FF2B5EF4-FFF2-40B4-BE49-F238E27FC236}">
                <a16:creationId xmlns:a16="http://schemas.microsoft.com/office/drawing/2014/main" id="{23DE0F33-6167-7F4B-A14E-AE8E39CD5627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209550" y="996950"/>
            <a:ext cx="8758238" cy="2190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302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175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04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9" name="Google Shape;91;p23">
            <a:extLst>
              <a:ext uri="{FF2B5EF4-FFF2-40B4-BE49-F238E27FC236}">
                <a16:creationId xmlns:a16="http://schemas.microsoft.com/office/drawing/2014/main" id="{FF854602-0CD5-0149-BA1C-7A7D381780C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21536" y="479477"/>
            <a:ext cx="6406264" cy="42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lang="zh-TW" altLang="en-US" sz="2600" b="1" i="0" u="none" strike="noStrike" smtClean="0">
                <a:effectLst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26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產業簡介與動能" preserve="1" userDrawn="1">
  <p:cSld name="5_產業簡介與動能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2"/>
          <p:cNvSpPr/>
          <p:nvPr/>
        </p:nvSpPr>
        <p:spPr>
          <a:xfrm>
            <a:off x="0" y="6492875"/>
            <a:ext cx="9144000" cy="365125"/>
          </a:xfrm>
          <a:prstGeom prst="rect">
            <a:avLst/>
          </a:prstGeom>
          <a:solidFill>
            <a:srgbClr val="161A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71;p22"/>
          <p:cNvSpPr txBox="1">
            <a:spLocks noGrp="1"/>
          </p:cNvSpPr>
          <p:nvPr>
            <p:ph type="sldNum" idx="12"/>
          </p:nvPr>
        </p:nvSpPr>
        <p:spPr>
          <a:xfrm>
            <a:off x="5477609" y="6492875"/>
            <a:ext cx="36663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2" name="Google Shape;72;p22"/>
          <p:cNvCxnSpPr/>
          <p:nvPr/>
        </p:nvCxnSpPr>
        <p:spPr>
          <a:xfrm>
            <a:off x="0" y="437723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161A1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3" name="Google Shape;73;p22"/>
          <p:cNvSpPr txBox="1">
            <a:spLocks noGrp="1"/>
          </p:cNvSpPr>
          <p:nvPr>
            <p:ph type="body" idx="1"/>
          </p:nvPr>
        </p:nvSpPr>
        <p:spPr>
          <a:xfrm>
            <a:off x="781737" y="6577042"/>
            <a:ext cx="3306365" cy="196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/>
          <p:nvPr/>
        </p:nvSpPr>
        <p:spPr>
          <a:xfrm>
            <a:off x="60768" y="6577042"/>
            <a:ext cx="287508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資料來源：</a:t>
            </a:r>
            <a:endParaRPr/>
          </a:p>
        </p:txBody>
      </p:sp>
      <p:cxnSp>
        <p:nvCxnSpPr>
          <p:cNvPr id="75" name="Google Shape;75;p22"/>
          <p:cNvCxnSpPr/>
          <p:nvPr/>
        </p:nvCxnSpPr>
        <p:spPr>
          <a:xfrm>
            <a:off x="-26376" y="437723"/>
            <a:ext cx="2948847" cy="0"/>
          </a:xfrm>
          <a:prstGeom prst="straightConnector1">
            <a:avLst/>
          </a:prstGeom>
          <a:noFill/>
          <a:ln w="28575" cap="flat" cmpd="sng">
            <a:solidFill>
              <a:srgbClr val="161A1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" name="Google Shape;76;p22"/>
          <p:cNvSpPr/>
          <p:nvPr/>
        </p:nvSpPr>
        <p:spPr>
          <a:xfrm>
            <a:off x="1" y="437724"/>
            <a:ext cx="121535" cy="416677"/>
          </a:xfrm>
          <a:prstGeom prst="rect">
            <a:avLst/>
          </a:prstGeom>
          <a:solidFill>
            <a:srgbClr val="3730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66134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產業簡介與動能" preserve="1" userDrawn="1">
  <p:cSld name="5_產業簡介與動能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2"/>
          <p:cNvSpPr/>
          <p:nvPr/>
        </p:nvSpPr>
        <p:spPr>
          <a:xfrm>
            <a:off x="0" y="6492875"/>
            <a:ext cx="9144000" cy="365125"/>
          </a:xfrm>
          <a:prstGeom prst="rect">
            <a:avLst/>
          </a:prstGeom>
          <a:solidFill>
            <a:srgbClr val="161A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71;p22"/>
          <p:cNvSpPr txBox="1">
            <a:spLocks noGrp="1"/>
          </p:cNvSpPr>
          <p:nvPr>
            <p:ph type="sldNum" idx="12"/>
          </p:nvPr>
        </p:nvSpPr>
        <p:spPr>
          <a:xfrm>
            <a:off x="5477609" y="6492875"/>
            <a:ext cx="36663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2" name="Google Shape;72;p22"/>
          <p:cNvCxnSpPr/>
          <p:nvPr/>
        </p:nvCxnSpPr>
        <p:spPr>
          <a:xfrm>
            <a:off x="0" y="437723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161A1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3" name="Google Shape;73;p22"/>
          <p:cNvSpPr txBox="1">
            <a:spLocks noGrp="1"/>
          </p:cNvSpPr>
          <p:nvPr>
            <p:ph type="body" idx="1"/>
          </p:nvPr>
        </p:nvSpPr>
        <p:spPr>
          <a:xfrm>
            <a:off x="781737" y="6577042"/>
            <a:ext cx="3306365" cy="196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/>
          <p:nvPr/>
        </p:nvSpPr>
        <p:spPr>
          <a:xfrm>
            <a:off x="60768" y="6577042"/>
            <a:ext cx="287508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資料來源：</a:t>
            </a:r>
            <a:endParaRPr/>
          </a:p>
        </p:txBody>
      </p:sp>
      <p:cxnSp>
        <p:nvCxnSpPr>
          <p:cNvPr id="75" name="Google Shape;75;p22"/>
          <p:cNvCxnSpPr/>
          <p:nvPr/>
        </p:nvCxnSpPr>
        <p:spPr>
          <a:xfrm>
            <a:off x="-26376" y="437723"/>
            <a:ext cx="2948847" cy="0"/>
          </a:xfrm>
          <a:prstGeom prst="straightConnector1">
            <a:avLst/>
          </a:prstGeom>
          <a:noFill/>
          <a:ln w="28575" cap="flat" cmpd="sng">
            <a:solidFill>
              <a:srgbClr val="161A1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" name="Google Shape;76;p22"/>
          <p:cNvSpPr/>
          <p:nvPr/>
        </p:nvSpPr>
        <p:spPr>
          <a:xfrm>
            <a:off x="1" y="437724"/>
            <a:ext cx="121535" cy="416677"/>
          </a:xfrm>
          <a:prstGeom prst="rect">
            <a:avLst/>
          </a:prstGeom>
          <a:solidFill>
            <a:srgbClr val="3730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68285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產業簡介與動能" preserve="1" userDrawn="1">
  <p:cSld name="4_產業簡介與動能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2"/>
          <p:cNvSpPr/>
          <p:nvPr/>
        </p:nvSpPr>
        <p:spPr>
          <a:xfrm>
            <a:off x="0" y="6492875"/>
            <a:ext cx="9144000" cy="365125"/>
          </a:xfrm>
          <a:prstGeom prst="rect">
            <a:avLst/>
          </a:prstGeom>
          <a:solidFill>
            <a:srgbClr val="161A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71;p22"/>
          <p:cNvSpPr txBox="1">
            <a:spLocks noGrp="1"/>
          </p:cNvSpPr>
          <p:nvPr>
            <p:ph type="sldNum" idx="12"/>
          </p:nvPr>
        </p:nvSpPr>
        <p:spPr>
          <a:xfrm>
            <a:off x="5477609" y="6492875"/>
            <a:ext cx="36663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2" name="Google Shape;72;p22"/>
          <p:cNvCxnSpPr/>
          <p:nvPr/>
        </p:nvCxnSpPr>
        <p:spPr>
          <a:xfrm>
            <a:off x="0" y="437723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161A1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3" name="Google Shape;73;p22"/>
          <p:cNvSpPr txBox="1">
            <a:spLocks noGrp="1"/>
          </p:cNvSpPr>
          <p:nvPr>
            <p:ph type="body" idx="1"/>
          </p:nvPr>
        </p:nvSpPr>
        <p:spPr>
          <a:xfrm>
            <a:off x="781737" y="6577042"/>
            <a:ext cx="3306365" cy="196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/>
          <p:nvPr/>
        </p:nvSpPr>
        <p:spPr>
          <a:xfrm>
            <a:off x="60768" y="6577042"/>
            <a:ext cx="287508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資料來源：</a:t>
            </a:r>
            <a:endParaRPr/>
          </a:p>
        </p:txBody>
      </p:sp>
      <p:cxnSp>
        <p:nvCxnSpPr>
          <p:cNvPr id="75" name="Google Shape;75;p22"/>
          <p:cNvCxnSpPr/>
          <p:nvPr/>
        </p:nvCxnSpPr>
        <p:spPr>
          <a:xfrm>
            <a:off x="-26376" y="437723"/>
            <a:ext cx="2948847" cy="0"/>
          </a:xfrm>
          <a:prstGeom prst="straightConnector1">
            <a:avLst/>
          </a:prstGeom>
          <a:noFill/>
          <a:ln w="28575" cap="flat" cmpd="sng">
            <a:solidFill>
              <a:srgbClr val="161A1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" name="Google Shape;76;p22"/>
          <p:cNvSpPr/>
          <p:nvPr/>
        </p:nvSpPr>
        <p:spPr>
          <a:xfrm>
            <a:off x="1" y="437724"/>
            <a:ext cx="121535" cy="416677"/>
          </a:xfrm>
          <a:prstGeom prst="rect">
            <a:avLst/>
          </a:prstGeom>
          <a:solidFill>
            <a:srgbClr val="3730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2"/>
          <p:cNvSpPr txBox="1">
            <a:spLocks noGrp="1"/>
          </p:cNvSpPr>
          <p:nvPr>
            <p:ph type="body" idx="2"/>
          </p:nvPr>
        </p:nvSpPr>
        <p:spPr>
          <a:xfrm>
            <a:off x="-43571" y="317774"/>
            <a:ext cx="4956979" cy="42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816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產業簡介與動能" userDrawn="1">
  <p:cSld name="3_產業簡介與動能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2"/>
          <p:cNvSpPr/>
          <p:nvPr/>
        </p:nvSpPr>
        <p:spPr>
          <a:xfrm>
            <a:off x="0" y="6492875"/>
            <a:ext cx="9144000" cy="365125"/>
          </a:xfrm>
          <a:prstGeom prst="rect">
            <a:avLst/>
          </a:prstGeom>
          <a:solidFill>
            <a:srgbClr val="161A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71;p22"/>
          <p:cNvSpPr txBox="1">
            <a:spLocks noGrp="1"/>
          </p:cNvSpPr>
          <p:nvPr>
            <p:ph type="sldNum" idx="12"/>
          </p:nvPr>
        </p:nvSpPr>
        <p:spPr>
          <a:xfrm>
            <a:off x="5477609" y="6492875"/>
            <a:ext cx="36663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2" name="Google Shape;72;p22"/>
          <p:cNvCxnSpPr/>
          <p:nvPr/>
        </p:nvCxnSpPr>
        <p:spPr>
          <a:xfrm>
            <a:off x="0" y="437723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161A1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3" name="Google Shape;73;p22"/>
          <p:cNvSpPr txBox="1">
            <a:spLocks noGrp="1"/>
          </p:cNvSpPr>
          <p:nvPr>
            <p:ph type="body" idx="1"/>
          </p:nvPr>
        </p:nvSpPr>
        <p:spPr>
          <a:xfrm>
            <a:off x="781737" y="6577042"/>
            <a:ext cx="3306365" cy="196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/>
          <p:nvPr/>
        </p:nvSpPr>
        <p:spPr>
          <a:xfrm>
            <a:off x="60768" y="6577042"/>
            <a:ext cx="287508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資料來源：</a:t>
            </a:r>
            <a:endParaRPr/>
          </a:p>
        </p:txBody>
      </p:sp>
      <p:cxnSp>
        <p:nvCxnSpPr>
          <p:cNvPr id="75" name="Google Shape;75;p22"/>
          <p:cNvCxnSpPr/>
          <p:nvPr/>
        </p:nvCxnSpPr>
        <p:spPr>
          <a:xfrm>
            <a:off x="-26376" y="437723"/>
            <a:ext cx="2948847" cy="0"/>
          </a:xfrm>
          <a:prstGeom prst="straightConnector1">
            <a:avLst/>
          </a:prstGeom>
          <a:noFill/>
          <a:ln w="28575" cap="flat" cmpd="sng">
            <a:solidFill>
              <a:srgbClr val="161A1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" name="Google Shape;76;p22"/>
          <p:cNvSpPr/>
          <p:nvPr/>
        </p:nvSpPr>
        <p:spPr>
          <a:xfrm>
            <a:off x="1" y="437724"/>
            <a:ext cx="121535" cy="416677"/>
          </a:xfrm>
          <a:prstGeom prst="rect">
            <a:avLst/>
          </a:prstGeom>
          <a:solidFill>
            <a:srgbClr val="3730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2"/>
          <p:cNvSpPr txBox="1">
            <a:spLocks noGrp="1"/>
          </p:cNvSpPr>
          <p:nvPr>
            <p:ph type="body" idx="2"/>
          </p:nvPr>
        </p:nvSpPr>
        <p:spPr>
          <a:xfrm>
            <a:off x="121536" y="479477"/>
            <a:ext cx="4956979" cy="42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graphicFrame>
        <p:nvGraphicFramePr>
          <p:cNvPr id="82" name="Google Shape;82;p22"/>
          <p:cNvGraphicFramePr/>
          <p:nvPr>
            <p:extLst>
              <p:ext uri="{D42A27DB-BD31-4B8C-83A1-F6EECF244321}">
                <p14:modId xmlns:p14="http://schemas.microsoft.com/office/powerpoint/2010/main" val="33791797"/>
              </p:ext>
            </p:extLst>
          </p:nvPr>
        </p:nvGraphicFramePr>
        <p:xfrm>
          <a:off x="2030516" y="1920505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3" name="Google Shape;83;p22"/>
          <p:cNvSpPr/>
          <p:nvPr/>
        </p:nvSpPr>
        <p:spPr>
          <a:xfrm>
            <a:off x="2030515" y="1413967"/>
            <a:ext cx="6095999" cy="503735"/>
          </a:xfrm>
          <a:prstGeom prst="rect">
            <a:avLst/>
          </a:prstGeom>
          <a:solidFill>
            <a:srgbClr val="2E33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標題</a:t>
            </a:r>
            <a:endParaRPr sz="1800" b="1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" name="Google Shape;84;p22"/>
          <p:cNvSpPr txBox="1"/>
          <p:nvPr/>
        </p:nvSpPr>
        <p:spPr>
          <a:xfrm>
            <a:off x="2030513" y="1917702"/>
            <a:ext cx="57492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單位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" name="Google Shape;78;p22">
            <a:extLst>
              <a:ext uri="{FF2B5EF4-FFF2-40B4-BE49-F238E27FC236}">
                <a16:creationId xmlns:a16="http://schemas.microsoft.com/office/drawing/2014/main" id="{B42A4800-C70F-534B-BFEB-BD09A2E358AD}"/>
              </a:ext>
            </a:extLst>
          </p:cNvPr>
          <p:cNvSpPr/>
          <p:nvPr userDrawn="1"/>
        </p:nvSpPr>
        <p:spPr>
          <a:xfrm>
            <a:off x="3169827" y="-9348"/>
            <a:ext cx="1406769" cy="29014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成長動能</a:t>
            </a:r>
            <a:endParaRPr sz="18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27" name="Google Shape;79;p22">
            <a:extLst>
              <a:ext uri="{FF2B5EF4-FFF2-40B4-BE49-F238E27FC236}">
                <a16:creationId xmlns:a16="http://schemas.microsoft.com/office/drawing/2014/main" id="{9164D77F-D381-374B-A45D-4048F7609D9F}"/>
              </a:ext>
            </a:extLst>
          </p:cNvPr>
          <p:cNvSpPr/>
          <p:nvPr userDrawn="1"/>
        </p:nvSpPr>
        <p:spPr>
          <a:xfrm>
            <a:off x="4671843" y="-9348"/>
            <a:ext cx="1406769" cy="290145"/>
          </a:xfrm>
          <a:prstGeom prst="rect">
            <a:avLst/>
          </a:prstGeom>
          <a:solidFill>
            <a:srgbClr val="3730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財務模型</a:t>
            </a:r>
            <a:endParaRPr sz="18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28" name="Google Shape;80;p22">
            <a:extLst>
              <a:ext uri="{FF2B5EF4-FFF2-40B4-BE49-F238E27FC236}">
                <a16:creationId xmlns:a16="http://schemas.microsoft.com/office/drawing/2014/main" id="{2A1D345C-049E-2D47-819A-E89FD5134200}"/>
              </a:ext>
            </a:extLst>
          </p:cNvPr>
          <p:cNvSpPr/>
          <p:nvPr userDrawn="1"/>
        </p:nvSpPr>
        <p:spPr>
          <a:xfrm>
            <a:off x="6162206" y="-9348"/>
            <a:ext cx="1406769" cy="29014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結論頁</a:t>
            </a:r>
            <a:endParaRPr sz="18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29" name="Google Shape;81;p22">
            <a:extLst>
              <a:ext uri="{FF2B5EF4-FFF2-40B4-BE49-F238E27FC236}">
                <a16:creationId xmlns:a16="http://schemas.microsoft.com/office/drawing/2014/main" id="{04BF06E8-A886-0747-B220-DE6D4DCA7FC4}"/>
              </a:ext>
            </a:extLst>
          </p:cNvPr>
          <p:cNvSpPr/>
          <p:nvPr userDrawn="1"/>
        </p:nvSpPr>
        <p:spPr>
          <a:xfrm>
            <a:off x="7649305" y="-9347"/>
            <a:ext cx="1406769" cy="29014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附錄</a:t>
            </a:r>
            <a:endParaRPr sz="18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30" name="Google Shape;78;p22">
            <a:extLst>
              <a:ext uri="{FF2B5EF4-FFF2-40B4-BE49-F238E27FC236}">
                <a16:creationId xmlns:a16="http://schemas.microsoft.com/office/drawing/2014/main" id="{6C15BA99-7110-5145-8294-F6A06D3F9073}"/>
              </a:ext>
            </a:extLst>
          </p:cNvPr>
          <p:cNvSpPr/>
          <p:nvPr userDrawn="1"/>
        </p:nvSpPr>
        <p:spPr>
          <a:xfrm>
            <a:off x="1667811" y="-9348"/>
            <a:ext cx="1406769" cy="29014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公司簡介</a:t>
            </a:r>
            <a:endParaRPr sz="18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31" name="Google Shape;78;p22">
            <a:extLst>
              <a:ext uri="{FF2B5EF4-FFF2-40B4-BE49-F238E27FC236}">
                <a16:creationId xmlns:a16="http://schemas.microsoft.com/office/drawing/2014/main" id="{60923F70-EB26-8749-B20D-C0CFFEF4FD42}"/>
              </a:ext>
            </a:extLst>
          </p:cNvPr>
          <p:cNvSpPr/>
          <p:nvPr userDrawn="1"/>
        </p:nvSpPr>
        <p:spPr>
          <a:xfrm>
            <a:off x="165795" y="-9348"/>
            <a:ext cx="1406769" cy="29014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結論頁</a:t>
            </a:r>
            <a:endParaRPr sz="18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32" name="Google Shape;36;p18">
            <a:extLst>
              <a:ext uri="{FF2B5EF4-FFF2-40B4-BE49-F238E27FC236}">
                <a16:creationId xmlns:a16="http://schemas.microsoft.com/office/drawing/2014/main" id="{DF19E204-F889-DF45-9941-558C1FED4A71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209550" y="996950"/>
            <a:ext cx="8758238" cy="2190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302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175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04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70D8DEA-8BF8-4F25-A6AE-F6FFD1A6D3DA}"/>
              </a:ext>
            </a:extLst>
          </p:cNvPr>
          <p:cNvSpPr/>
          <p:nvPr userDrawn="1"/>
        </p:nvSpPr>
        <p:spPr>
          <a:xfrm>
            <a:off x="-15240" y="0"/>
            <a:ext cx="348996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9786234-EAFE-4E3F-AA7D-0D2984D6A405}"/>
              </a:ext>
            </a:extLst>
          </p:cNvPr>
          <p:cNvSpPr/>
          <p:nvPr userDrawn="1"/>
        </p:nvSpPr>
        <p:spPr>
          <a:xfrm>
            <a:off x="420071" y="2342216"/>
            <a:ext cx="2649818" cy="1086784"/>
          </a:xfrm>
          <a:prstGeom prst="rect">
            <a:avLst/>
          </a:prstGeom>
          <a:solidFill>
            <a:srgbClr val="0C2E45"/>
          </a:solidFill>
          <a:ln>
            <a:solidFill>
              <a:srgbClr val="0C2E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E58F668-454F-405B-A7D6-6C03436EE495}"/>
              </a:ext>
            </a:extLst>
          </p:cNvPr>
          <p:cNvSpPr txBox="1"/>
          <p:nvPr userDrawn="1"/>
        </p:nvSpPr>
        <p:spPr>
          <a:xfrm>
            <a:off x="-283304" y="2500887"/>
            <a:ext cx="40565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</a:t>
            </a:r>
            <a:endParaRPr lang="zh-TW" altLang="en-US" sz="44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961446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9E42C839-F85D-46AE-9F71-6A4C3FE75A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0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A67FCAE-B980-4247-932A-754581136391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C2E4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en-US"/>
              <a:t>2021/12/24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fld id="{5C5072A5-2B19-4211-9A20-2BECF044226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AEE586E-F6DB-400D-86FB-EB80DB9E7435}"/>
              </a:ext>
            </a:extLst>
          </p:cNvPr>
          <p:cNvSpPr txBox="1">
            <a:spLocks/>
          </p:cNvSpPr>
          <p:nvPr userDrawn="1"/>
        </p:nvSpPr>
        <p:spPr>
          <a:xfrm>
            <a:off x="835268" y="2717432"/>
            <a:ext cx="7680082" cy="31663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kern="12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1600" b="1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Members :</a:t>
            </a:r>
          </a:p>
          <a:p>
            <a:r>
              <a:rPr lang="en-US" altLang="zh-TW" sz="1600" b="1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107301029 </a:t>
            </a:r>
            <a:r>
              <a:rPr lang="zh-TW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國貿四 陳興穎</a:t>
            </a:r>
            <a:endParaRPr lang="en-US" altLang="zh-TW" sz="1600" b="1" dirty="0">
              <a:solidFill>
                <a:schemeClr val="tx2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en-US" altLang="zh-TW" sz="1600" b="1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108208048</a:t>
            </a:r>
            <a:r>
              <a:rPr lang="zh-TW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經濟三</a:t>
            </a:r>
            <a:r>
              <a:rPr lang="en-US" altLang="zh-TW" sz="1600" b="1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zh-TW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莫賜天</a:t>
            </a:r>
            <a:endParaRPr lang="en-US" altLang="zh-TW" sz="1600" b="1" dirty="0">
              <a:solidFill>
                <a:schemeClr val="tx2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TW" sz="1600" b="1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108302062 </a:t>
            </a:r>
            <a:r>
              <a:rPr lang="zh-TW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金融三 林隆鴻</a:t>
            </a:r>
            <a:endParaRPr lang="en-US" altLang="zh-TW" sz="1600" b="1" dirty="0">
              <a:solidFill>
                <a:schemeClr val="tx2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TW" sz="1600" b="1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108302006</a:t>
            </a:r>
            <a:r>
              <a:rPr lang="zh-TW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金融三 黃冠綸</a:t>
            </a:r>
            <a:endParaRPr lang="en-US" altLang="zh-TW" sz="1600" b="1" dirty="0">
              <a:solidFill>
                <a:schemeClr val="tx2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en-US" altLang="zh-TW" sz="1600" b="1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S11010102 </a:t>
            </a:r>
            <a:r>
              <a:rPr lang="zh-TW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中央財金</a:t>
            </a:r>
            <a:r>
              <a:rPr lang="en-US" altLang="zh-TW" sz="1600" b="1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	</a:t>
            </a:r>
            <a:r>
              <a:rPr lang="zh-TW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陳騰翔</a:t>
            </a:r>
            <a:endParaRPr lang="en-US" altLang="zh-TW" sz="1600" b="1" dirty="0">
              <a:solidFill>
                <a:schemeClr val="tx2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endParaRPr lang="en-US" altLang="zh-TW" sz="1600" b="1" dirty="0">
              <a:solidFill>
                <a:schemeClr val="tx2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endParaRPr lang="en-US" altLang="zh-TW" sz="1600" b="1" dirty="0">
              <a:solidFill>
                <a:schemeClr val="tx2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endParaRPr lang="en-US" altLang="zh-TW" sz="1600" b="1" dirty="0">
              <a:solidFill>
                <a:schemeClr val="tx2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B2213A9-68F3-417D-AEFB-C04C057A8377}"/>
              </a:ext>
            </a:extLst>
          </p:cNvPr>
          <p:cNvSpPr txBox="1"/>
          <p:nvPr userDrawn="1"/>
        </p:nvSpPr>
        <p:spPr>
          <a:xfrm>
            <a:off x="835268" y="974212"/>
            <a:ext cx="7473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/>
                <a:ea typeface="微軟正黑體"/>
                <a:cs typeface="+mj-cs"/>
              </a:rPr>
              <a:t>Final Project of Portfolio Management</a:t>
            </a:r>
            <a:endParaRPr lang="zh-TW" altLang="en-US" sz="3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5896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空白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2159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結論" preserve="1" userDrawn="1">
  <p:cSld name="6_結論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/>
          <p:nvPr/>
        </p:nvSpPr>
        <p:spPr>
          <a:xfrm>
            <a:off x="0" y="6492875"/>
            <a:ext cx="9144000" cy="365125"/>
          </a:xfrm>
          <a:prstGeom prst="rect">
            <a:avLst/>
          </a:prstGeom>
          <a:solidFill>
            <a:srgbClr val="161A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23"/>
          <p:cNvSpPr txBox="1">
            <a:spLocks noGrp="1"/>
          </p:cNvSpPr>
          <p:nvPr>
            <p:ph type="body" idx="1"/>
          </p:nvPr>
        </p:nvSpPr>
        <p:spPr>
          <a:xfrm>
            <a:off x="781737" y="6577042"/>
            <a:ext cx="3306365" cy="196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89" name="Google Shape;89;p23"/>
          <p:cNvCxnSpPr/>
          <p:nvPr/>
        </p:nvCxnSpPr>
        <p:spPr>
          <a:xfrm>
            <a:off x="-26376" y="437723"/>
            <a:ext cx="2948847" cy="0"/>
          </a:xfrm>
          <a:prstGeom prst="straightConnector1">
            <a:avLst/>
          </a:prstGeom>
          <a:noFill/>
          <a:ln w="28575" cap="flat" cmpd="sng">
            <a:solidFill>
              <a:srgbClr val="161A1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0" name="Google Shape;90;p23"/>
          <p:cNvSpPr/>
          <p:nvPr/>
        </p:nvSpPr>
        <p:spPr>
          <a:xfrm>
            <a:off x="1" y="437724"/>
            <a:ext cx="121535" cy="416677"/>
          </a:xfrm>
          <a:prstGeom prst="rect">
            <a:avLst/>
          </a:prstGeom>
          <a:solidFill>
            <a:srgbClr val="3730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92" name="Google Shape;92;p23"/>
          <p:cNvCxnSpPr/>
          <p:nvPr/>
        </p:nvCxnSpPr>
        <p:spPr>
          <a:xfrm>
            <a:off x="2912796" y="437724"/>
            <a:ext cx="3169827" cy="0"/>
          </a:xfrm>
          <a:prstGeom prst="straightConnector1">
            <a:avLst/>
          </a:prstGeom>
          <a:noFill/>
          <a:ln w="28575" cap="flat" cmpd="sng">
            <a:solidFill>
              <a:srgbClr val="BA181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3" name="Google Shape;93;p23"/>
          <p:cNvCxnSpPr/>
          <p:nvPr/>
        </p:nvCxnSpPr>
        <p:spPr>
          <a:xfrm>
            <a:off x="6051361" y="437723"/>
            <a:ext cx="3092639" cy="0"/>
          </a:xfrm>
          <a:prstGeom prst="straightConnector1">
            <a:avLst/>
          </a:prstGeom>
          <a:noFill/>
          <a:ln w="28575" cap="flat" cmpd="sng">
            <a:solidFill>
              <a:srgbClr val="B1A7A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" name="Google Shape;34;p18">
            <a:extLst>
              <a:ext uri="{FF2B5EF4-FFF2-40B4-BE49-F238E27FC236}">
                <a16:creationId xmlns:a16="http://schemas.microsoft.com/office/drawing/2014/main" id="{9E16BE8A-5776-834D-918B-3F9EE8A4EBBE}"/>
              </a:ext>
            </a:extLst>
          </p:cNvPr>
          <p:cNvSpPr>
            <a:spLocks noGrp="1"/>
          </p:cNvSpPr>
          <p:nvPr>
            <p:ph type="chart" idx="3"/>
          </p:nvPr>
        </p:nvSpPr>
        <p:spPr>
          <a:xfrm>
            <a:off x="209735" y="3625534"/>
            <a:ext cx="8757000" cy="278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6606916-59D9-764D-A2B8-4194ECA192A6}"/>
              </a:ext>
            </a:extLst>
          </p:cNvPr>
          <p:cNvSpPr/>
          <p:nvPr userDrawn="1"/>
        </p:nvSpPr>
        <p:spPr>
          <a:xfrm>
            <a:off x="210850" y="3310964"/>
            <a:ext cx="5008850" cy="3145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>
                <a:noFill/>
              </a:ln>
              <a:solidFill>
                <a:schemeClr val="bg2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7FD2049-899B-0441-B9BC-D619DEECFA1E}"/>
              </a:ext>
            </a:extLst>
          </p:cNvPr>
          <p:cNvSpPr/>
          <p:nvPr userDrawn="1"/>
        </p:nvSpPr>
        <p:spPr>
          <a:xfrm>
            <a:off x="4688825" y="3310964"/>
            <a:ext cx="4279026" cy="3145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>
                <a:noFill/>
              </a:ln>
              <a:solidFill>
                <a:schemeClr val="bg2"/>
              </a:solidFill>
            </a:endParaRPr>
          </a:p>
        </p:txBody>
      </p:sp>
      <p:sp>
        <p:nvSpPr>
          <p:cNvPr id="33" name="Google Shape;78;p22">
            <a:extLst>
              <a:ext uri="{FF2B5EF4-FFF2-40B4-BE49-F238E27FC236}">
                <a16:creationId xmlns:a16="http://schemas.microsoft.com/office/drawing/2014/main" id="{0087D962-41A6-784D-9DD4-AE5CFD976575}"/>
              </a:ext>
            </a:extLst>
          </p:cNvPr>
          <p:cNvSpPr/>
          <p:nvPr userDrawn="1"/>
        </p:nvSpPr>
        <p:spPr>
          <a:xfrm>
            <a:off x="2981563" y="-9347"/>
            <a:ext cx="1595033" cy="29014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Strategy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34" name="Google Shape;80;p22">
            <a:extLst>
              <a:ext uri="{FF2B5EF4-FFF2-40B4-BE49-F238E27FC236}">
                <a16:creationId xmlns:a16="http://schemas.microsoft.com/office/drawing/2014/main" id="{752D391E-A214-4647-9A1F-F96FF733D120}"/>
              </a:ext>
            </a:extLst>
          </p:cNvPr>
          <p:cNvSpPr/>
          <p:nvPr userDrawn="1"/>
        </p:nvSpPr>
        <p:spPr>
          <a:xfrm>
            <a:off x="6162206" y="-9348"/>
            <a:ext cx="1406769" cy="29014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Potential Risk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35" name="Google Shape;81;p22">
            <a:extLst>
              <a:ext uri="{FF2B5EF4-FFF2-40B4-BE49-F238E27FC236}">
                <a16:creationId xmlns:a16="http://schemas.microsoft.com/office/drawing/2014/main" id="{7471D0C4-DC59-5F41-BF2A-F9CC89985CCF}"/>
              </a:ext>
            </a:extLst>
          </p:cNvPr>
          <p:cNvSpPr/>
          <p:nvPr userDrawn="1"/>
        </p:nvSpPr>
        <p:spPr>
          <a:xfrm>
            <a:off x="7649305" y="-9347"/>
            <a:ext cx="1406769" cy="29014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Performance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36" name="Google Shape;78;p22">
            <a:extLst>
              <a:ext uri="{FF2B5EF4-FFF2-40B4-BE49-F238E27FC236}">
                <a16:creationId xmlns:a16="http://schemas.microsoft.com/office/drawing/2014/main" id="{2751436A-6138-8D45-8B98-13295D2BC526}"/>
              </a:ext>
            </a:extLst>
          </p:cNvPr>
          <p:cNvSpPr/>
          <p:nvPr userDrawn="1"/>
        </p:nvSpPr>
        <p:spPr>
          <a:xfrm>
            <a:off x="1386761" y="-9348"/>
            <a:ext cx="1499555" cy="290144"/>
          </a:xfrm>
          <a:prstGeom prst="rect">
            <a:avLst/>
          </a:prstGeom>
          <a:solidFill>
            <a:srgbClr val="3730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Historical Return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37" name="Google Shape;78;p22">
            <a:extLst>
              <a:ext uri="{FF2B5EF4-FFF2-40B4-BE49-F238E27FC236}">
                <a16:creationId xmlns:a16="http://schemas.microsoft.com/office/drawing/2014/main" id="{DFE7BE6D-92CF-B448-BFF8-65241EABBF64}"/>
              </a:ext>
            </a:extLst>
          </p:cNvPr>
          <p:cNvSpPr/>
          <p:nvPr userDrawn="1"/>
        </p:nvSpPr>
        <p:spPr>
          <a:xfrm>
            <a:off x="87927" y="-9347"/>
            <a:ext cx="1203588" cy="29014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Overview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38" name="Google Shape;79;p22">
            <a:extLst>
              <a:ext uri="{FF2B5EF4-FFF2-40B4-BE49-F238E27FC236}">
                <a16:creationId xmlns:a16="http://schemas.microsoft.com/office/drawing/2014/main" id="{3EE00309-2791-3946-A726-B2F1935ECD11}"/>
              </a:ext>
            </a:extLst>
          </p:cNvPr>
          <p:cNvSpPr/>
          <p:nvPr userDrawn="1"/>
        </p:nvSpPr>
        <p:spPr>
          <a:xfrm>
            <a:off x="4671843" y="-9348"/>
            <a:ext cx="1406769" cy="290145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Comparison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39" name="Google Shape;88;p23">
            <a:extLst>
              <a:ext uri="{FF2B5EF4-FFF2-40B4-BE49-F238E27FC236}">
                <a16:creationId xmlns:a16="http://schemas.microsoft.com/office/drawing/2014/main" id="{4C1B88FB-DCEC-E843-BCB0-D2F5BA69C620}"/>
              </a:ext>
            </a:extLst>
          </p:cNvPr>
          <p:cNvSpPr txBox="1"/>
          <p:nvPr userDrawn="1"/>
        </p:nvSpPr>
        <p:spPr>
          <a:xfrm>
            <a:off x="60768" y="6577042"/>
            <a:ext cx="287508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000" b="1" dirty="0">
                <a:solidFill>
                  <a:schemeClr val="lt2"/>
                </a:solidFill>
                <a:latin typeface="Times New Roman"/>
                <a:ea typeface="Microsoft JhengHei" panose="020B0604030504040204" pitchFamily="34" charset="-120"/>
                <a:cs typeface="Times New Roman"/>
                <a:sym typeface="Times New Roman"/>
              </a:rPr>
              <a:t>Source</a:t>
            </a:r>
            <a:r>
              <a:rPr lang="zh-TW" sz="1000" dirty="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：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5558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結論" preserve="1" userDrawn="1">
  <p:cSld name="6_結論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/>
          <p:nvPr/>
        </p:nvSpPr>
        <p:spPr>
          <a:xfrm>
            <a:off x="0" y="6492875"/>
            <a:ext cx="9144000" cy="365125"/>
          </a:xfrm>
          <a:prstGeom prst="rect">
            <a:avLst/>
          </a:prstGeom>
          <a:solidFill>
            <a:srgbClr val="161A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23"/>
          <p:cNvSpPr txBox="1">
            <a:spLocks noGrp="1"/>
          </p:cNvSpPr>
          <p:nvPr>
            <p:ph type="body" idx="1"/>
          </p:nvPr>
        </p:nvSpPr>
        <p:spPr>
          <a:xfrm>
            <a:off x="781737" y="6577042"/>
            <a:ext cx="3306365" cy="196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89" name="Google Shape;89;p23"/>
          <p:cNvCxnSpPr/>
          <p:nvPr/>
        </p:nvCxnSpPr>
        <p:spPr>
          <a:xfrm>
            <a:off x="-26376" y="437723"/>
            <a:ext cx="2948847" cy="0"/>
          </a:xfrm>
          <a:prstGeom prst="straightConnector1">
            <a:avLst/>
          </a:prstGeom>
          <a:noFill/>
          <a:ln w="28575" cap="flat" cmpd="sng">
            <a:solidFill>
              <a:srgbClr val="161A1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0" name="Google Shape;90;p23"/>
          <p:cNvSpPr/>
          <p:nvPr/>
        </p:nvSpPr>
        <p:spPr>
          <a:xfrm>
            <a:off x="1" y="437724"/>
            <a:ext cx="121535" cy="416677"/>
          </a:xfrm>
          <a:prstGeom prst="rect">
            <a:avLst/>
          </a:prstGeom>
          <a:solidFill>
            <a:srgbClr val="3730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92" name="Google Shape;92;p23"/>
          <p:cNvCxnSpPr/>
          <p:nvPr/>
        </p:nvCxnSpPr>
        <p:spPr>
          <a:xfrm>
            <a:off x="2912796" y="437724"/>
            <a:ext cx="3169827" cy="0"/>
          </a:xfrm>
          <a:prstGeom prst="straightConnector1">
            <a:avLst/>
          </a:prstGeom>
          <a:noFill/>
          <a:ln w="28575" cap="flat" cmpd="sng">
            <a:solidFill>
              <a:srgbClr val="BA181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3" name="Google Shape;93;p23"/>
          <p:cNvCxnSpPr/>
          <p:nvPr/>
        </p:nvCxnSpPr>
        <p:spPr>
          <a:xfrm>
            <a:off x="6051361" y="437723"/>
            <a:ext cx="3092639" cy="0"/>
          </a:xfrm>
          <a:prstGeom prst="straightConnector1">
            <a:avLst/>
          </a:prstGeom>
          <a:noFill/>
          <a:ln w="28575" cap="flat" cmpd="sng">
            <a:solidFill>
              <a:srgbClr val="B1A7A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" name="Google Shape;34;p18">
            <a:extLst>
              <a:ext uri="{FF2B5EF4-FFF2-40B4-BE49-F238E27FC236}">
                <a16:creationId xmlns:a16="http://schemas.microsoft.com/office/drawing/2014/main" id="{9E16BE8A-5776-834D-918B-3F9EE8A4EBBE}"/>
              </a:ext>
            </a:extLst>
          </p:cNvPr>
          <p:cNvSpPr>
            <a:spLocks noGrp="1"/>
          </p:cNvSpPr>
          <p:nvPr>
            <p:ph type="chart" idx="3"/>
          </p:nvPr>
        </p:nvSpPr>
        <p:spPr>
          <a:xfrm>
            <a:off x="209735" y="3625534"/>
            <a:ext cx="8757000" cy="278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6606916-59D9-764D-A2B8-4194ECA192A6}"/>
              </a:ext>
            </a:extLst>
          </p:cNvPr>
          <p:cNvSpPr/>
          <p:nvPr userDrawn="1"/>
        </p:nvSpPr>
        <p:spPr>
          <a:xfrm>
            <a:off x="210850" y="3310964"/>
            <a:ext cx="4279026" cy="3145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>
                <a:noFill/>
              </a:ln>
              <a:solidFill>
                <a:schemeClr val="bg2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7FD2049-899B-0441-B9BC-D619DEECFA1E}"/>
              </a:ext>
            </a:extLst>
          </p:cNvPr>
          <p:cNvSpPr/>
          <p:nvPr userDrawn="1"/>
        </p:nvSpPr>
        <p:spPr>
          <a:xfrm>
            <a:off x="4688825" y="3310964"/>
            <a:ext cx="4279026" cy="3145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>
                <a:noFill/>
              </a:ln>
              <a:solidFill>
                <a:schemeClr val="bg2"/>
              </a:solidFill>
            </a:endParaRPr>
          </a:p>
        </p:txBody>
      </p:sp>
      <p:sp>
        <p:nvSpPr>
          <p:cNvPr id="18" name="Google Shape;78;p22">
            <a:extLst>
              <a:ext uri="{FF2B5EF4-FFF2-40B4-BE49-F238E27FC236}">
                <a16:creationId xmlns:a16="http://schemas.microsoft.com/office/drawing/2014/main" id="{BE7E1D73-9484-9E4F-B33D-8FF2A69EE8A7}"/>
              </a:ext>
            </a:extLst>
          </p:cNvPr>
          <p:cNvSpPr/>
          <p:nvPr userDrawn="1"/>
        </p:nvSpPr>
        <p:spPr>
          <a:xfrm>
            <a:off x="2981563" y="-9347"/>
            <a:ext cx="1595033" cy="29014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Strategy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19" name="Google Shape;80;p22">
            <a:extLst>
              <a:ext uri="{FF2B5EF4-FFF2-40B4-BE49-F238E27FC236}">
                <a16:creationId xmlns:a16="http://schemas.microsoft.com/office/drawing/2014/main" id="{8FEA092B-8A3B-3E46-A583-9720DB3F4888}"/>
              </a:ext>
            </a:extLst>
          </p:cNvPr>
          <p:cNvSpPr/>
          <p:nvPr userDrawn="1"/>
        </p:nvSpPr>
        <p:spPr>
          <a:xfrm>
            <a:off x="6162206" y="-9348"/>
            <a:ext cx="1406769" cy="29014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Potential Risk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27" name="Google Shape;81;p22">
            <a:extLst>
              <a:ext uri="{FF2B5EF4-FFF2-40B4-BE49-F238E27FC236}">
                <a16:creationId xmlns:a16="http://schemas.microsoft.com/office/drawing/2014/main" id="{1DEBF19F-2A31-5444-9437-F6F00BB18343}"/>
              </a:ext>
            </a:extLst>
          </p:cNvPr>
          <p:cNvSpPr/>
          <p:nvPr userDrawn="1"/>
        </p:nvSpPr>
        <p:spPr>
          <a:xfrm>
            <a:off x="7649305" y="-9347"/>
            <a:ext cx="1406769" cy="29014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Performance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30" name="Google Shape;78;p22">
            <a:extLst>
              <a:ext uri="{FF2B5EF4-FFF2-40B4-BE49-F238E27FC236}">
                <a16:creationId xmlns:a16="http://schemas.microsoft.com/office/drawing/2014/main" id="{9F63188F-38F3-6946-9799-888C09128195}"/>
              </a:ext>
            </a:extLst>
          </p:cNvPr>
          <p:cNvSpPr/>
          <p:nvPr userDrawn="1"/>
        </p:nvSpPr>
        <p:spPr>
          <a:xfrm>
            <a:off x="1386761" y="-9348"/>
            <a:ext cx="1499555" cy="290144"/>
          </a:xfrm>
          <a:prstGeom prst="rect">
            <a:avLst/>
          </a:prstGeom>
          <a:solidFill>
            <a:srgbClr val="3730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Historical Return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31" name="Google Shape;78;p22">
            <a:extLst>
              <a:ext uri="{FF2B5EF4-FFF2-40B4-BE49-F238E27FC236}">
                <a16:creationId xmlns:a16="http://schemas.microsoft.com/office/drawing/2014/main" id="{8396A90F-E145-A34B-AD45-8B3D47A8956E}"/>
              </a:ext>
            </a:extLst>
          </p:cNvPr>
          <p:cNvSpPr/>
          <p:nvPr userDrawn="1"/>
        </p:nvSpPr>
        <p:spPr>
          <a:xfrm>
            <a:off x="87927" y="-9347"/>
            <a:ext cx="1203588" cy="29014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Overview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32" name="Google Shape;79;p22">
            <a:extLst>
              <a:ext uri="{FF2B5EF4-FFF2-40B4-BE49-F238E27FC236}">
                <a16:creationId xmlns:a16="http://schemas.microsoft.com/office/drawing/2014/main" id="{43E5763E-2929-184A-BBFC-F4A7338AABAE}"/>
              </a:ext>
            </a:extLst>
          </p:cNvPr>
          <p:cNvSpPr/>
          <p:nvPr userDrawn="1"/>
        </p:nvSpPr>
        <p:spPr>
          <a:xfrm>
            <a:off x="4671843" y="-9348"/>
            <a:ext cx="1406769" cy="290145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Comparison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20" name="Google Shape;88;p23">
            <a:extLst>
              <a:ext uri="{FF2B5EF4-FFF2-40B4-BE49-F238E27FC236}">
                <a16:creationId xmlns:a16="http://schemas.microsoft.com/office/drawing/2014/main" id="{2FC0BF6E-B381-F842-B449-1C32812BA514}"/>
              </a:ext>
            </a:extLst>
          </p:cNvPr>
          <p:cNvSpPr txBox="1"/>
          <p:nvPr userDrawn="1"/>
        </p:nvSpPr>
        <p:spPr>
          <a:xfrm>
            <a:off x="60768" y="6577042"/>
            <a:ext cx="287508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000" b="1" dirty="0">
                <a:solidFill>
                  <a:schemeClr val="lt2"/>
                </a:solidFill>
                <a:latin typeface="Times New Roman"/>
                <a:ea typeface="Microsoft JhengHei" panose="020B0604030504040204" pitchFamily="34" charset="-120"/>
                <a:cs typeface="Times New Roman"/>
                <a:sym typeface="Times New Roman"/>
              </a:rPr>
              <a:t>Source</a:t>
            </a:r>
            <a:r>
              <a:rPr lang="zh-TW" sz="1000" dirty="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：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0234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結論" preserve="1" userDrawn="1">
  <p:cSld name="6_結論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/>
          <p:nvPr/>
        </p:nvSpPr>
        <p:spPr>
          <a:xfrm>
            <a:off x="0" y="6492875"/>
            <a:ext cx="9144000" cy="365125"/>
          </a:xfrm>
          <a:prstGeom prst="rect">
            <a:avLst/>
          </a:prstGeom>
          <a:solidFill>
            <a:srgbClr val="161A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23"/>
          <p:cNvSpPr txBox="1">
            <a:spLocks noGrp="1"/>
          </p:cNvSpPr>
          <p:nvPr>
            <p:ph type="body" idx="1"/>
          </p:nvPr>
        </p:nvSpPr>
        <p:spPr>
          <a:xfrm>
            <a:off x="781737" y="6577042"/>
            <a:ext cx="3306365" cy="196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89" name="Google Shape;89;p23"/>
          <p:cNvCxnSpPr/>
          <p:nvPr/>
        </p:nvCxnSpPr>
        <p:spPr>
          <a:xfrm>
            <a:off x="-26376" y="437723"/>
            <a:ext cx="2948847" cy="0"/>
          </a:xfrm>
          <a:prstGeom prst="straightConnector1">
            <a:avLst/>
          </a:prstGeom>
          <a:noFill/>
          <a:ln w="28575" cap="flat" cmpd="sng">
            <a:solidFill>
              <a:srgbClr val="161A1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0" name="Google Shape;90;p23"/>
          <p:cNvSpPr/>
          <p:nvPr/>
        </p:nvSpPr>
        <p:spPr>
          <a:xfrm>
            <a:off x="1" y="437724"/>
            <a:ext cx="121535" cy="416677"/>
          </a:xfrm>
          <a:prstGeom prst="rect">
            <a:avLst/>
          </a:prstGeom>
          <a:solidFill>
            <a:srgbClr val="3730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92" name="Google Shape;92;p23"/>
          <p:cNvCxnSpPr/>
          <p:nvPr/>
        </p:nvCxnSpPr>
        <p:spPr>
          <a:xfrm>
            <a:off x="2912796" y="437724"/>
            <a:ext cx="3169827" cy="0"/>
          </a:xfrm>
          <a:prstGeom prst="straightConnector1">
            <a:avLst/>
          </a:prstGeom>
          <a:noFill/>
          <a:ln w="28575" cap="flat" cmpd="sng">
            <a:solidFill>
              <a:srgbClr val="BA181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3" name="Google Shape;93;p23"/>
          <p:cNvCxnSpPr/>
          <p:nvPr/>
        </p:nvCxnSpPr>
        <p:spPr>
          <a:xfrm>
            <a:off x="6051361" y="437723"/>
            <a:ext cx="3092639" cy="0"/>
          </a:xfrm>
          <a:prstGeom prst="straightConnector1">
            <a:avLst/>
          </a:prstGeom>
          <a:noFill/>
          <a:ln w="28575" cap="flat" cmpd="sng">
            <a:solidFill>
              <a:srgbClr val="B1A7A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" name="Google Shape;34;p18">
            <a:extLst>
              <a:ext uri="{FF2B5EF4-FFF2-40B4-BE49-F238E27FC236}">
                <a16:creationId xmlns:a16="http://schemas.microsoft.com/office/drawing/2014/main" id="{9E16BE8A-5776-834D-918B-3F9EE8A4EBBE}"/>
              </a:ext>
            </a:extLst>
          </p:cNvPr>
          <p:cNvSpPr>
            <a:spLocks noGrp="1"/>
          </p:cNvSpPr>
          <p:nvPr>
            <p:ph type="chart" idx="3"/>
          </p:nvPr>
        </p:nvSpPr>
        <p:spPr>
          <a:xfrm>
            <a:off x="209735" y="3625534"/>
            <a:ext cx="8757000" cy="278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6606916-59D9-764D-A2B8-4194ECA192A6}"/>
              </a:ext>
            </a:extLst>
          </p:cNvPr>
          <p:cNvSpPr/>
          <p:nvPr userDrawn="1"/>
        </p:nvSpPr>
        <p:spPr>
          <a:xfrm>
            <a:off x="209735" y="2358464"/>
            <a:ext cx="4939884" cy="3145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>
                <a:noFill/>
              </a:ln>
              <a:solidFill>
                <a:schemeClr val="bg2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7FD2049-899B-0441-B9BC-D619DEECFA1E}"/>
              </a:ext>
            </a:extLst>
          </p:cNvPr>
          <p:cNvSpPr/>
          <p:nvPr userDrawn="1"/>
        </p:nvSpPr>
        <p:spPr>
          <a:xfrm>
            <a:off x="4687709" y="2358464"/>
            <a:ext cx="4279026" cy="3145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>
                <a:noFill/>
              </a:ln>
              <a:solidFill>
                <a:schemeClr val="bg2"/>
              </a:solidFill>
            </a:endParaRPr>
          </a:p>
        </p:txBody>
      </p:sp>
      <p:sp>
        <p:nvSpPr>
          <p:cNvPr id="18" name="Google Shape;78;p22">
            <a:extLst>
              <a:ext uri="{FF2B5EF4-FFF2-40B4-BE49-F238E27FC236}">
                <a16:creationId xmlns:a16="http://schemas.microsoft.com/office/drawing/2014/main" id="{19A9F997-C0E7-5B40-A8BF-95629A085C79}"/>
              </a:ext>
            </a:extLst>
          </p:cNvPr>
          <p:cNvSpPr/>
          <p:nvPr userDrawn="1"/>
        </p:nvSpPr>
        <p:spPr>
          <a:xfrm>
            <a:off x="2981563" y="-9347"/>
            <a:ext cx="1595033" cy="290144"/>
          </a:xfrm>
          <a:prstGeom prst="rect">
            <a:avLst/>
          </a:prstGeom>
          <a:solidFill>
            <a:srgbClr val="3730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Strategy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19" name="Google Shape;80;p22">
            <a:extLst>
              <a:ext uri="{FF2B5EF4-FFF2-40B4-BE49-F238E27FC236}">
                <a16:creationId xmlns:a16="http://schemas.microsoft.com/office/drawing/2014/main" id="{31F2986D-D45D-EC45-873F-8CD052AF50D7}"/>
              </a:ext>
            </a:extLst>
          </p:cNvPr>
          <p:cNvSpPr/>
          <p:nvPr userDrawn="1"/>
        </p:nvSpPr>
        <p:spPr>
          <a:xfrm>
            <a:off x="6162206" y="-9348"/>
            <a:ext cx="1406769" cy="29014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Potential Risk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20" name="Google Shape;81;p22">
            <a:extLst>
              <a:ext uri="{FF2B5EF4-FFF2-40B4-BE49-F238E27FC236}">
                <a16:creationId xmlns:a16="http://schemas.microsoft.com/office/drawing/2014/main" id="{163ACC0B-5898-4F4F-B864-ABB1667B9807}"/>
              </a:ext>
            </a:extLst>
          </p:cNvPr>
          <p:cNvSpPr/>
          <p:nvPr userDrawn="1"/>
        </p:nvSpPr>
        <p:spPr>
          <a:xfrm>
            <a:off x="7649305" y="-9347"/>
            <a:ext cx="1406769" cy="29014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Performance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22" name="Google Shape;78;p22">
            <a:extLst>
              <a:ext uri="{FF2B5EF4-FFF2-40B4-BE49-F238E27FC236}">
                <a16:creationId xmlns:a16="http://schemas.microsoft.com/office/drawing/2014/main" id="{D33C8F67-2040-0B46-96CA-362BEA7B11A9}"/>
              </a:ext>
            </a:extLst>
          </p:cNvPr>
          <p:cNvSpPr/>
          <p:nvPr userDrawn="1"/>
        </p:nvSpPr>
        <p:spPr>
          <a:xfrm>
            <a:off x="1386761" y="-9348"/>
            <a:ext cx="1499555" cy="29014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Historical Return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23" name="Google Shape;78;p22">
            <a:extLst>
              <a:ext uri="{FF2B5EF4-FFF2-40B4-BE49-F238E27FC236}">
                <a16:creationId xmlns:a16="http://schemas.microsoft.com/office/drawing/2014/main" id="{9CB053E8-EA95-3347-9C75-5269354DF1D5}"/>
              </a:ext>
            </a:extLst>
          </p:cNvPr>
          <p:cNvSpPr/>
          <p:nvPr userDrawn="1"/>
        </p:nvSpPr>
        <p:spPr>
          <a:xfrm>
            <a:off x="87927" y="-9347"/>
            <a:ext cx="1203588" cy="29014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Overview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24" name="Google Shape;79;p22">
            <a:extLst>
              <a:ext uri="{FF2B5EF4-FFF2-40B4-BE49-F238E27FC236}">
                <a16:creationId xmlns:a16="http://schemas.microsoft.com/office/drawing/2014/main" id="{680A5E40-8245-894E-BED0-ADD4A386F151}"/>
              </a:ext>
            </a:extLst>
          </p:cNvPr>
          <p:cNvSpPr/>
          <p:nvPr userDrawn="1"/>
        </p:nvSpPr>
        <p:spPr>
          <a:xfrm>
            <a:off x="4671843" y="-9348"/>
            <a:ext cx="1406769" cy="290145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Comparison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25" name="Google Shape;88;p23">
            <a:extLst>
              <a:ext uri="{FF2B5EF4-FFF2-40B4-BE49-F238E27FC236}">
                <a16:creationId xmlns:a16="http://schemas.microsoft.com/office/drawing/2014/main" id="{CA46A707-9914-8D40-9293-BC5CB2EFFC2D}"/>
              </a:ext>
            </a:extLst>
          </p:cNvPr>
          <p:cNvSpPr txBox="1"/>
          <p:nvPr userDrawn="1"/>
        </p:nvSpPr>
        <p:spPr>
          <a:xfrm>
            <a:off x="60768" y="6577042"/>
            <a:ext cx="287508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000" b="1" dirty="0">
                <a:solidFill>
                  <a:schemeClr val="lt2"/>
                </a:solidFill>
                <a:latin typeface="Times New Roman"/>
                <a:ea typeface="Microsoft JhengHei" panose="020B0604030504040204" pitchFamily="34" charset="-120"/>
                <a:cs typeface="Times New Roman"/>
                <a:sym typeface="Times New Roman"/>
              </a:rPr>
              <a:t>Source</a:t>
            </a:r>
            <a:r>
              <a:rPr lang="zh-TW" sz="1000" dirty="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：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1741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結論" preserve="1" userDrawn="1">
  <p:cSld name="6_結論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/>
          <p:nvPr/>
        </p:nvSpPr>
        <p:spPr>
          <a:xfrm>
            <a:off x="0" y="6492875"/>
            <a:ext cx="9144000" cy="365125"/>
          </a:xfrm>
          <a:prstGeom prst="rect">
            <a:avLst/>
          </a:prstGeom>
          <a:solidFill>
            <a:srgbClr val="161A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23"/>
          <p:cNvSpPr txBox="1">
            <a:spLocks noGrp="1"/>
          </p:cNvSpPr>
          <p:nvPr>
            <p:ph type="body" idx="1"/>
          </p:nvPr>
        </p:nvSpPr>
        <p:spPr>
          <a:xfrm>
            <a:off x="781737" y="6577042"/>
            <a:ext cx="3306365" cy="196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89" name="Google Shape;89;p23"/>
          <p:cNvCxnSpPr/>
          <p:nvPr/>
        </p:nvCxnSpPr>
        <p:spPr>
          <a:xfrm>
            <a:off x="-26376" y="437723"/>
            <a:ext cx="2948847" cy="0"/>
          </a:xfrm>
          <a:prstGeom prst="straightConnector1">
            <a:avLst/>
          </a:prstGeom>
          <a:noFill/>
          <a:ln w="28575" cap="flat" cmpd="sng">
            <a:solidFill>
              <a:srgbClr val="161A1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0" name="Google Shape;90;p23"/>
          <p:cNvSpPr/>
          <p:nvPr/>
        </p:nvSpPr>
        <p:spPr>
          <a:xfrm>
            <a:off x="1" y="437724"/>
            <a:ext cx="121535" cy="416677"/>
          </a:xfrm>
          <a:prstGeom prst="rect">
            <a:avLst/>
          </a:prstGeom>
          <a:solidFill>
            <a:srgbClr val="3730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92" name="Google Shape;92;p23"/>
          <p:cNvCxnSpPr/>
          <p:nvPr/>
        </p:nvCxnSpPr>
        <p:spPr>
          <a:xfrm>
            <a:off x="2912796" y="437724"/>
            <a:ext cx="3169827" cy="0"/>
          </a:xfrm>
          <a:prstGeom prst="straightConnector1">
            <a:avLst/>
          </a:prstGeom>
          <a:noFill/>
          <a:ln w="28575" cap="flat" cmpd="sng">
            <a:solidFill>
              <a:srgbClr val="BA181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3" name="Google Shape;93;p23"/>
          <p:cNvCxnSpPr/>
          <p:nvPr/>
        </p:nvCxnSpPr>
        <p:spPr>
          <a:xfrm>
            <a:off x="6051361" y="437723"/>
            <a:ext cx="3092639" cy="0"/>
          </a:xfrm>
          <a:prstGeom prst="straightConnector1">
            <a:avLst/>
          </a:prstGeom>
          <a:noFill/>
          <a:ln w="28575" cap="flat" cmpd="sng">
            <a:solidFill>
              <a:srgbClr val="B1A7A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" name="Google Shape;34;p18">
            <a:extLst>
              <a:ext uri="{FF2B5EF4-FFF2-40B4-BE49-F238E27FC236}">
                <a16:creationId xmlns:a16="http://schemas.microsoft.com/office/drawing/2014/main" id="{9E16BE8A-5776-834D-918B-3F9EE8A4EBBE}"/>
              </a:ext>
            </a:extLst>
          </p:cNvPr>
          <p:cNvSpPr>
            <a:spLocks noGrp="1"/>
          </p:cNvSpPr>
          <p:nvPr>
            <p:ph type="chart" idx="3"/>
          </p:nvPr>
        </p:nvSpPr>
        <p:spPr>
          <a:xfrm>
            <a:off x="209735" y="3625534"/>
            <a:ext cx="8757000" cy="278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6606916-59D9-764D-A2B8-4194ECA192A6}"/>
              </a:ext>
            </a:extLst>
          </p:cNvPr>
          <p:cNvSpPr/>
          <p:nvPr userDrawn="1"/>
        </p:nvSpPr>
        <p:spPr>
          <a:xfrm>
            <a:off x="210850" y="3310964"/>
            <a:ext cx="4279026" cy="3145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>
                <a:noFill/>
              </a:ln>
              <a:solidFill>
                <a:schemeClr val="bg2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7FD2049-899B-0441-B9BC-D619DEECFA1E}"/>
              </a:ext>
            </a:extLst>
          </p:cNvPr>
          <p:cNvSpPr/>
          <p:nvPr userDrawn="1"/>
        </p:nvSpPr>
        <p:spPr>
          <a:xfrm>
            <a:off x="4688825" y="3310964"/>
            <a:ext cx="4279026" cy="3145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>
                <a:noFill/>
              </a:ln>
              <a:solidFill>
                <a:schemeClr val="bg2"/>
              </a:solidFill>
            </a:endParaRPr>
          </a:p>
        </p:txBody>
      </p:sp>
      <p:sp>
        <p:nvSpPr>
          <p:cNvPr id="18" name="Google Shape;78;p22">
            <a:extLst>
              <a:ext uri="{FF2B5EF4-FFF2-40B4-BE49-F238E27FC236}">
                <a16:creationId xmlns:a16="http://schemas.microsoft.com/office/drawing/2014/main" id="{AA9B62DD-2855-1747-8053-E318972865C6}"/>
              </a:ext>
            </a:extLst>
          </p:cNvPr>
          <p:cNvSpPr/>
          <p:nvPr userDrawn="1"/>
        </p:nvSpPr>
        <p:spPr>
          <a:xfrm>
            <a:off x="2981563" y="-9347"/>
            <a:ext cx="1595033" cy="290144"/>
          </a:xfrm>
          <a:prstGeom prst="rect">
            <a:avLst/>
          </a:prstGeom>
          <a:solidFill>
            <a:srgbClr val="3730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Strategy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19" name="Google Shape;80;p22">
            <a:extLst>
              <a:ext uri="{FF2B5EF4-FFF2-40B4-BE49-F238E27FC236}">
                <a16:creationId xmlns:a16="http://schemas.microsoft.com/office/drawing/2014/main" id="{63726E27-655C-224E-AE9B-F648AB9E49D4}"/>
              </a:ext>
            </a:extLst>
          </p:cNvPr>
          <p:cNvSpPr/>
          <p:nvPr userDrawn="1"/>
        </p:nvSpPr>
        <p:spPr>
          <a:xfrm>
            <a:off x="6162206" y="-9348"/>
            <a:ext cx="1406769" cy="29014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Potential Risk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20" name="Google Shape;81;p22">
            <a:extLst>
              <a:ext uri="{FF2B5EF4-FFF2-40B4-BE49-F238E27FC236}">
                <a16:creationId xmlns:a16="http://schemas.microsoft.com/office/drawing/2014/main" id="{A124B659-E068-944E-88EC-C55E705C9DC6}"/>
              </a:ext>
            </a:extLst>
          </p:cNvPr>
          <p:cNvSpPr/>
          <p:nvPr userDrawn="1"/>
        </p:nvSpPr>
        <p:spPr>
          <a:xfrm>
            <a:off x="7649305" y="-9347"/>
            <a:ext cx="1406769" cy="29014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Performance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22" name="Google Shape;78;p22">
            <a:extLst>
              <a:ext uri="{FF2B5EF4-FFF2-40B4-BE49-F238E27FC236}">
                <a16:creationId xmlns:a16="http://schemas.microsoft.com/office/drawing/2014/main" id="{3F2C3A0C-4071-C049-AB3F-B760BA9B2C2D}"/>
              </a:ext>
            </a:extLst>
          </p:cNvPr>
          <p:cNvSpPr/>
          <p:nvPr userDrawn="1"/>
        </p:nvSpPr>
        <p:spPr>
          <a:xfrm>
            <a:off x="1386761" y="-9348"/>
            <a:ext cx="1499555" cy="29014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Historical Return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23" name="Google Shape;78;p22">
            <a:extLst>
              <a:ext uri="{FF2B5EF4-FFF2-40B4-BE49-F238E27FC236}">
                <a16:creationId xmlns:a16="http://schemas.microsoft.com/office/drawing/2014/main" id="{EB4EF6AC-C397-8D40-B093-EFE6B9FF32F8}"/>
              </a:ext>
            </a:extLst>
          </p:cNvPr>
          <p:cNvSpPr/>
          <p:nvPr userDrawn="1"/>
        </p:nvSpPr>
        <p:spPr>
          <a:xfrm>
            <a:off x="87927" y="-9347"/>
            <a:ext cx="1203588" cy="29014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Overview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24" name="Google Shape;79;p22">
            <a:extLst>
              <a:ext uri="{FF2B5EF4-FFF2-40B4-BE49-F238E27FC236}">
                <a16:creationId xmlns:a16="http://schemas.microsoft.com/office/drawing/2014/main" id="{4BA88913-0121-5347-84AA-FD98D106B9E8}"/>
              </a:ext>
            </a:extLst>
          </p:cNvPr>
          <p:cNvSpPr/>
          <p:nvPr userDrawn="1"/>
        </p:nvSpPr>
        <p:spPr>
          <a:xfrm>
            <a:off x="4671843" y="-9348"/>
            <a:ext cx="1406769" cy="290145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Comparison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25" name="Google Shape;88;p23">
            <a:extLst>
              <a:ext uri="{FF2B5EF4-FFF2-40B4-BE49-F238E27FC236}">
                <a16:creationId xmlns:a16="http://schemas.microsoft.com/office/drawing/2014/main" id="{C501EBC0-E426-0344-9FED-D516D960B1BA}"/>
              </a:ext>
            </a:extLst>
          </p:cNvPr>
          <p:cNvSpPr txBox="1"/>
          <p:nvPr userDrawn="1"/>
        </p:nvSpPr>
        <p:spPr>
          <a:xfrm>
            <a:off x="60768" y="6577042"/>
            <a:ext cx="287508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000" b="1" dirty="0">
                <a:solidFill>
                  <a:schemeClr val="lt2"/>
                </a:solidFill>
                <a:latin typeface="Times New Roman"/>
                <a:ea typeface="Microsoft JhengHei" panose="020B0604030504040204" pitchFamily="34" charset="-120"/>
                <a:cs typeface="Times New Roman"/>
                <a:sym typeface="Times New Roman"/>
              </a:rPr>
              <a:t>Source</a:t>
            </a:r>
            <a:r>
              <a:rPr lang="zh-TW" sz="1000" dirty="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：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3565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結論" preserve="1" userDrawn="1">
  <p:cSld name="6_結論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/>
          <p:nvPr/>
        </p:nvSpPr>
        <p:spPr>
          <a:xfrm>
            <a:off x="0" y="6492875"/>
            <a:ext cx="9144000" cy="365125"/>
          </a:xfrm>
          <a:prstGeom prst="rect">
            <a:avLst/>
          </a:prstGeom>
          <a:solidFill>
            <a:srgbClr val="161A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23"/>
          <p:cNvSpPr txBox="1">
            <a:spLocks noGrp="1"/>
          </p:cNvSpPr>
          <p:nvPr>
            <p:ph type="body" idx="1"/>
          </p:nvPr>
        </p:nvSpPr>
        <p:spPr>
          <a:xfrm>
            <a:off x="781737" y="6577042"/>
            <a:ext cx="3306365" cy="196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89" name="Google Shape;89;p23"/>
          <p:cNvCxnSpPr/>
          <p:nvPr/>
        </p:nvCxnSpPr>
        <p:spPr>
          <a:xfrm>
            <a:off x="-26376" y="437723"/>
            <a:ext cx="2948847" cy="0"/>
          </a:xfrm>
          <a:prstGeom prst="straightConnector1">
            <a:avLst/>
          </a:prstGeom>
          <a:noFill/>
          <a:ln w="28575" cap="flat" cmpd="sng">
            <a:solidFill>
              <a:srgbClr val="161A1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0" name="Google Shape;90;p23"/>
          <p:cNvSpPr/>
          <p:nvPr/>
        </p:nvSpPr>
        <p:spPr>
          <a:xfrm>
            <a:off x="1" y="437724"/>
            <a:ext cx="121535" cy="416677"/>
          </a:xfrm>
          <a:prstGeom prst="rect">
            <a:avLst/>
          </a:prstGeom>
          <a:solidFill>
            <a:srgbClr val="3730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92" name="Google Shape;92;p23"/>
          <p:cNvCxnSpPr/>
          <p:nvPr/>
        </p:nvCxnSpPr>
        <p:spPr>
          <a:xfrm>
            <a:off x="2912796" y="437724"/>
            <a:ext cx="3169827" cy="0"/>
          </a:xfrm>
          <a:prstGeom prst="straightConnector1">
            <a:avLst/>
          </a:prstGeom>
          <a:noFill/>
          <a:ln w="28575" cap="flat" cmpd="sng">
            <a:solidFill>
              <a:srgbClr val="BA181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3" name="Google Shape;93;p23"/>
          <p:cNvCxnSpPr/>
          <p:nvPr/>
        </p:nvCxnSpPr>
        <p:spPr>
          <a:xfrm>
            <a:off x="6051361" y="437723"/>
            <a:ext cx="3092639" cy="0"/>
          </a:xfrm>
          <a:prstGeom prst="straightConnector1">
            <a:avLst/>
          </a:prstGeom>
          <a:noFill/>
          <a:ln w="28575" cap="flat" cmpd="sng">
            <a:solidFill>
              <a:srgbClr val="B1A7A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" name="Google Shape;34;p18">
            <a:extLst>
              <a:ext uri="{FF2B5EF4-FFF2-40B4-BE49-F238E27FC236}">
                <a16:creationId xmlns:a16="http://schemas.microsoft.com/office/drawing/2014/main" id="{9E16BE8A-5776-834D-918B-3F9EE8A4EBBE}"/>
              </a:ext>
            </a:extLst>
          </p:cNvPr>
          <p:cNvSpPr>
            <a:spLocks noGrp="1"/>
          </p:cNvSpPr>
          <p:nvPr>
            <p:ph type="chart" idx="3"/>
          </p:nvPr>
        </p:nvSpPr>
        <p:spPr>
          <a:xfrm>
            <a:off x="209735" y="3625534"/>
            <a:ext cx="8757000" cy="278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6606916-59D9-764D-A2B8-4194ECA192A6}"/>
              </a:ext>
            </a:extLst>
          </p:cNvPr>
          <p:cNvSpPr/>
          <p:nvPr userDrawn="1"/>
        </p:nvSpPr>
        <p:spPr>
          <a:xfrm>
            <a:off x="210850" y="3310964"/>
            <a:ext cx="4279026" cy="3145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>
                <a:noFill/>
              </a:ln>
              <a:solidFill>
                <a:schemeClr val="bg2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7FD2049-899B-0441-B9BC-D619DEECFA1E}"/>
              </a:ext>
            </a:extLst>
          </p:cNvPr>
          <p:cNvSpPr/>
          <p:nvPr userDrawn="1"/>
        </p:nvSpPr>
        <p:spPr>
          <a:xfrm>
            <a:off x="4688825" y="3310964"/>
            <a:ext cx="4279026" cy="3145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>
                <a:noFill/>
              </a:ln>
              <a:solidFill>
                <a:schemeClr val="bg2"/>
              </a:solidFill>
            </a:endParaRPr>
          </a:p>
        </p:txBody>
      </p:sp>
      <p:sp>
        <p:nvSpPr>
          <p:cNvPr id="20" name="Google Shape;78;p22">
            <a:extLst>
              <a:ext uri="{FF2B5EF4-FFF2-40B4-BE49-F238E27FC236}">
                <a16:creationId xmlns:a16="http://schemas.microsoft.com/office/drawing/2014/main" id="{AA4C08E6-B87F-254D-B828-1FA1459DECC3}"/>
              </a:ext>
            </a:extLst>
          </p:cNvPr>
          <p:cNvSpPr/>
          <p:nvPr userDrawn="1"/>
        </p:nvSpPr>
        <p:spPr>
          <a:xfrm>
            <a:off x="2981563" y="-9347"/>
            <a:ext cx="1595033" cy="29014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Strategy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22" name="Google Shape;80;p22">
            <a:extLst>
              <a:ext uri="{FF2B5EF4-FFF2-40B4-BE49-F238E27FC236}">
                <a16:creationId xmlns:a16="http://schemas.microsoft.com/office/drawing/2014/main" id="{0DD4143A-1572-FB4E-A088-93B5AA703C04}"/>
              </a:ext>
            </a:extLst>
          </p:cNvPr>
          <p:cNvSpPr/>
          <p:nvPr userDrawn="1"/>
        </p:nvSpPr>
        <p:spPr>
          <a:xfrm>
            <a:off x="6162206" y="-9348"/>
            <a:ext cx="1406769" cy="29014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Potential Risk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23" name="Google Shape;81;p22">
            <a:extLst>
              <a:ext uri="{FF2B5EF4-FFF2-40B4-BE49-F238E27FC236}">
                <a16:creationId xmlns:a16="http://schemas.microsoft.com/office/drawing/2014/main" id="{E4A2BBCE-C5FE-9248-A61D-9451040BF38F}"/>
              </a:ext>
            </a:extLst>
          </p:cNvPr>
          <p:cNvSpPr/>
          <p:nvPr userDrawn="1"/>
        </p:nvSpPr>
        <p:spPr>
          <a:xfrm>
            <a:off x="7649305" y="-9347"/>
            <a:ext cx="1406769" cy="29014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Performance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24" name="Google Shape;78;p22">
            <a:extLst>
              <a:ext uri="{FF2B5EF4-FFF2-40B4-BE49-F238E27FC236}">
                <a16:creationId xmlns:a16="http://schemas.microsoft.com/office/drawing/2014/main" id="{0BB5B6C2-7D24-3140-B087-C6598D9A5D71}"/>
              </a:ext>
            </a:extLst>
          </p:cNvPr>
          <p:cNvSpPr/>
          <p:nvPr userDrawn="1"/>
        </p:nvSpPr>
        <p:spPr>
          <a:xfrm>
            <a:off x="1386761" y="-9348"/>
            <a:ext cx="1499555" cy="29014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Historical Return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25" name="Google Shape;78;p22">
            <a:extLst>
              <a:ext uri="{FF2B5EF4-FFF2-40B4-BE49-F238E27FC236}">
                <a16:creationId xmlns:a16="http://schemas.microsoft.com/office/drawing/2014/main" id="{ADE8D401-CFBD-1F4F-9CB0-E066D8ED5BB4}"/>
              </a:ext>
            </a:extLst>
          </p:cNvPr>
          <p:cNvSpPr/>
          <p:nvPr userDrawn="1"/>
        </p:nvSpPr>
        <p:spPr>
          <a:xfrm>
            <a:off x="87927" y="-9347"/>
            <a:ext cx="1203588" cy="29014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Overview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28" name="Google Shape;79;p22">
            <a:extLst>
              <a:ext uri="{FF2B5EF4-FFF2-40B4-BE49-F238E27FC236}">
                <a16:creationId xmlns:a16="http://schemas.microsoft.com/office/drawing/2014/main" id="{2DC80F4E-56A6-E743-BC54-BC42022CDF17}"/>
              </a:ext>
            </a:extLst>
          </p:cNvPr>
          <p:cNvSpPr/>
          <p:nvPr userDrawn="1"/>
        </p:nvSpPr>
        <p:spPr>
          <a:xfrm>
            <a:off x="4671843" y="-9348"/>
            <a:ext cx="1406769" cy="290145"/>
          </a:xfrm>
          <a:prstGeom prst="rect">
            <a:avLst/>
          </a:prstGeom>
          <a:solidFill>
            <a:srgbClr val="37302F"/>
          </a:solidFill>
          <a:ln>
            <a:solidFill>
              <a:srgbClr val="7F7F7F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Comparison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33" name="Google Shape;88;p23">
            <a:extLst>
              <a:ext uri="{FF2B5EF4-FFF2-40B4-BE49-F238E27FC236}">
                <a16:creationId xmlns:a16="http://schemas.microsoft.com/office/drawing/2014/main" id="{316C86EC-FECF-194C-A6CC-727128F1F272}"/>
              </a:ext>
            </a:extLst>
          </p:cNvPr>
          <p:cNvSpPr txBox="1"/>
          <p:nvPr userDrawn="1"/>
        </p:nvSpPr>
        <p:spPr>
          <a:xfrm>
            <a:off x="60768" y="6577042"/>
            <a:ext cx="287508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000" b="1" dirty="0">
                <a:solidFill>
                  <a:schemeClr val="lt2"/>
                </a:solidFill>
                <a:latin typeface="Times New Roman"/>
                <a:ea typeface="Microsoft JhengHei" panose="020B0604030504040204" pitchFamily="34" charset="-120"/>
                <a:cs typeface="Times New Roman"/>
                <a:sym typeface="Times New Roman"/>
              </a:rPr>
              <a:t>Source</a:t>
            </a:r>
            <a:r>
              <a:rPr lang="zh-TW" sz="1000" dirty="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：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0690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結論" preserve="1" userDrawn="1">
  <p:cSld name="6_結論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/>
          <p:nvPr/>
        </p:nvSpPr>
        <p:spPr>
          <a:xfrm>
            <a:off x="0" y="6492875"/>
            <a:ext cx="9144000" cy="365125"/>
          </a:xfrm>
          <a:prstGeom prst="rect">
            <a:avLst/>
          </a:prstGeom>
          <a:solidFill>
            <a:srgbClr val="161A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23"/>
          <p:cNvSpPr txBox="1">
            <a:spLocks noGrp="1"/>
          </p:cNvSpPr>
          <p:nvPr>
            <p:ph type="body" idx="1"/>
          </p:nvPr>
        </p:nvSpPr>
        <p:spPr>
          <a:xfrm>
            <a:off x="781737" y="6577042"/>
            <a:ext cx="3306365" cy="196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89" name="Google Shape;89;p23"/>
          <p:cNvCxnSpPr/>
          <p:nvPr/>
        </p:nvCxnSpPr>
        <p:spPr>
          <a:xfrm>
            <a:off x="-26376" y="437723"/>
            <a:ext cx="2948847" cy="0"/>
          </a:xfrm>
          <a:prstGeom prst="straightConnector1">
            <a:avLst/>
          </a:prstGeom>
          <a:noFill/>
          <a:ln w="28575" cap="flat" cmpd="sng">
            <a:solidFill>
              <a:srgbClr val="161A1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0" name="Google Shape;90;p23"/>
          <p:cNvSpPr/>
          <p:nvPr/>
        </p:nvSpPr>
        <p:spPr>
          <a:xfrm>
            <a:off x="1" y="437724"/>
            <a:ext cx="121535" cy="416677"/>
          </a:xfrm>
          <a:prstGeom prst="rect">
            <a:avLst/>
          </a:prstGeom>
          <a:solidFill>
            <a:srgbClr val="3730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92" name="Google Shape;92;p23"/>
          <p:cNvCxnSpPr/>
          <p:nvPr/>
        </p:nvCxnSpPr>
        <p:spPr>
          <a:xfrm>
            <a:off x="2912796" y="437724"/>
            <a:ext cx="3169827" cy="0"/>
          </a:xfrm>
          <a:prstGeom prst="straightConnector1">
            <a:avLst/>
          </a:prstGeom>
          <a:noFill/>
          <a:ln w="28575" cap="flat" cmpd="sng">
            <a:solidFill>
              <a:srgbClr val="BA181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3" name="Google Shape;93;p23"/>
          <p:cNvCxnSpPr/>
          <p:nvPr/>
        </p:nvCxnSpPr>
        <p:spPr>
          <a:xfrm>
            <a:off x="6051361" y="437723"/>
            <a:ext cx="3092639" cy="0"/>
          </a:xfrm>
          <a:prstGeom prst="straightConnector1">
            <a:avLst/>
          </a:prstGeom>
          <a:noFill/>
          <a:ln w="28575" cap="flat" cmpd="sng">
            <a:solidFill>
              <a:srgbClr val="B1A7A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" name="Google Shape;34;p18">
            <a:extLst>
              <a:ext uri="{FF2B5EF4-FFF2-40B4-BE49-F238E27FC236}">
                <a16:creationId xmlns:a16="http://schemas.microsoft.com/office/drawing/2014/main" id="{9E16BE8A-5776-834D-918B-3F9EE8A4EBBE}"/>
              </a:ext>
            </a:extLst>
          </p:cNvPr>
          <p:cNvSpPr>
            <a:spLocks noGrp="1"/>
          </p:cNvSpPr>
          <p:nvPr>
            <p:ph type="chart" idx="3"/>
          </p:nvPr>
        </p:nvSpPr>
        <p:spPr>
          <a:xfrm>
            <a:off x="209735" y="3625534"/>
            <a:ext cx="8757000" cy="278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 dirty="0"/>
          </a:p>
        </p:txBody>
      </p:sp>
      <p:sp>
        <p:nvSpPr>
          <p:cNvPr id="20" name="Google Shape;78;p22">
            <a:extLst>
              <a:ext uri="{FF2B5EF4-FFF2-40B4-BE49-F238E27FC236}">
                <a16:creationId xmlns:a16="http://schemas.microsoft.com/office/drawing/2014/main" id="{839F8A8E-10E3-7443-9750-0ED64EEFE92F}"/>
              </a:ext>
            </a:extLst>
          </p:cNvPr>
          <p:cNvSpPr/>
          <p:nvPr userDrawn="1"/>
        </p:nvSpPr>
        <p:spPr>
          <a:xfrm>
            <a:off x="2981563" y="-9347"/>
            <a:ext cx="1595033" cy="29014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Strategy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22" name="Google Shape;80;p22">
            <a:extLst>
              <a:ext uri="{FF2B5EF4-FFF2-40B4-BE49-F238E27FC236}">
                <a16:creationId xmlns:a16="http://schemas.microsoft.com/office/drawing/2014/main" id="{21F0C0C5-B89A-F446-8D1D-577020440074}"/>
              </a:ext>
            </a:extLst>
          </p:cNvPr>
          <p:cNvSpPr/>
          <p:nvPr userDrawn="1"/>
        </p:nvSpPr>
        <p:spPr>
          <a:xfrm>
            <a:off x="6162206" y="-9348"/>
            <a:ext cx="1406769" cy="290145"/>
          </a:xfrm>
          <a:prstGeom prst="rect">
            <a:avLst/>
          </a:prstGeom>
          <a:solidFill>
            <a:srgbClr val="3730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Potential Risk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23" name="Google Shape;81;p22">
            <a:extLst>
              <a:ext uri="{FF2B5EF4-FFF2-40B4-BE49-F238E27FC236}">
                <a16:creationId xmlns:a16="http://schemas.microsoft.com/office/drawing/2014/main" id="{94FA6EED-B587-1749-B283-47F8B68BC67D}"/>
              </a:ext>
            </a:extLst>
          </p:cNvPr>
          <p:cNvSpPr/>
          <p:nvPr userDrawn="1"/>
        </p:nvSpPr>
        <p:spPr>
          <a:xfrm>
            <a:off x="7649305" y="-9347"/>
            <a:ext cx="1406769" cy="29014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Performance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24" name="Google Shape;78;p22">
            <a:extLst>
              <a:ext uri="{FF2B5EF4-FFF2-40B4-BE49-F238E27FC236}">
                <a16:creationId xmlns:a16="http://schemas.microsoft.com/office/drawing/2014/main" id="{23A4115A-1D03-A54E-89FF-568108A00011}"/>
              </a:ext>
            </a:extLst>
          </p:cNvPr>
          <p:cNvSpPr/>
          <p:nvPr userDrawn="1"/>
        </p:nvSpPr>
        <p:spPr>
          <a:xfrm>
            <a:off x="1386761" y="-9348"/>
            <a:ext cx="1499555" cy="29014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Historical Return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25" name="Google Shape;78;p22">
            <a:extLst>
              <a:ext uri="{FF2B5EF4-FFF2-40B4-BE49-F238E27FC236}">
                <a16:creationId xmlns:a16="http://schemas.microsoft.com/office/drawing/2014/main" id="{563CF9C8-FDE1-6B43-BCD7-6B09E0B53D0C}"/>
              </a:ext>
            </a:extLst>
          </p:cNvPr>
          <p:cNvSpPr/>
          <p:nvPr userDrawn="1"/>
        </p:nvSpPr>
        <p:spPr>
          <a:xfrm>
            <a:off x="87927" y="-9347"/>
            <a:ext cx="1203588" cy="29014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Overview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28" name="Google Shape;79;p22">
            <a:extLst>
              <a:ext uri="{FF2B5EF4-FFF2-40B4-BE49-F238E27FC236}">
                <a16:creationId xmlns:a16="http://schemas.microsoft.com/office/drawing/2014/main" id="{8F88355D-7712-3A46-901D-432F2CEC6472}"/>
              </a:ext>
            </a:extLst>
          </p:cNvPr>
          <p:cNvSpPr/>
          <p:nvPr userDrawn="1"/>
        </p:nvSpPr>
        <p:spPr>
          <a:xfrm>
            <a:off x="4671843" y="-9348"/>
            <a:ext cx="1406769" cy="290145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Comparison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29" name="Google Shape;88;p23">
            <a:extLst>
              <a:ext uri="{FF2B5EF4-FFF2-40B4-BE49-F238E27FC236}">
                <a16:creationId xmlns:a16="http://schemas.microsoft.com/office/drawing/2014/main" id="{FB509137-4BD6-D244-AD24-B0628FF58627}"/>
              </a:ext>
            </a:extLst>
          </p:cNvPr>
          <p:cNvSpPr txBox="1"/>
          <p:nvPr userDrawn="1"/>
        </p:nvSpPr>
        <p:spPr>
          <a:xfrm>
            <a:off x="60768" y="6577042"/>
            <a:ext cx="287508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000" b="1" dirty="0">
                <a:solidFill>
                  <a:schemeClr val="lt2"/>
                </a:solidFill>
                <a:latin typeface="Times New Roman"/>
                <a:ea typeface="Microsoft JhengHei" panose="020B0604030504040204" pitchFamily="34" charset="-120"/>
                <a:cs typeface="Times New Roman"/>
                <a:sym typeface="Times New Roman"/>
              </a:rPr>
              <a:t>Source</a:t>
            </a:r>
            <a:r>
              <a:rPr lang="zh-TW" sz="1000" dirty="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：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0398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產業簡介與動能" preserve="1" userDrawn="1">
  <p:cSld name="5_產業簡介與動能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2"/>
          <p:cNvSpPr/>
          <p:nvPr/>
        </p:nvSpPr>
        <p:spPr>
          <a:xfrm>
            <a:off x="0" y="6492875"/>
            <a:ext cx="9144000" cy="365125"/>
          </a:xfrm>
          <a:prstGeom prst="rect">
            <a:avLst/>
          </a:prstGeom>
          <a:solidFill>
            <a:srgbClr val="161A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71;p22"/>
          <p:cNvSpPr txBox="1">
            <a:spLocks noGrp="1"/>
          </p:cNvSpPr>
          <p:nvPr>
            <p:ph type="sldNum" idx="12"/>
          </p:nvPr>
        </p:nvSpPr>
        <p:spPr>
          <a:xfrm>
            <a:off x="5477609" y="6492875"/>
            <a:ext cx="36663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2" name="Google Shape;72;p22"/>
          <p:cNvCxnSpPr/>
          <p:nvPr/>
        </p:nvCxnSpPr>
        <p:spPr>
          <a:xfrm>
            <a:off x="0" y="437723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161A1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3" name="Google Shape;73;p22"/>
          <p:cNvSpPr txBox="1">
            <a:spLocks noGrp="1"/>
          </p:cNvSpPr>
          <p:nvPr>
            <p:ph type="body" idx="1"/>
          </p:nvPr>
        </p:nvSpPr>
        <p:spPr>
          <a:xfrm>
            <a:off x="781737" y="6577042"/>
            <a:ext cx="3306365" cy="196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5" name="Google Shape;75;p22"/>
          <p:cNvCxnSpPr/>
          <p:nvPr/>
        </p:nvCxnSpPr>
        <p:spPr>
          <a:xfrm>
            <a:off x="-26376" y="437723"/>
            <a:ext cx="2948847" cy="0"/>
          </a:xfrm>
          <a:prstGeom prst="straightConnector1">
            <a:avLst/>
          </a:prstGeom>
          <a:noFill/>
          <a:ln w="28575" cap="flat" cmpd="sng">
            <a:solidFill>
              <a:srgbClr val="161A1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" name="Google Shape;76;p22"/>
          <p:cNvSpPr/>
          <p:nvPr/>
        </p:nvSpPr>
        <p:spPr>
          <a:xfrm>
            <a:off x="1" y="437724"/>
            <a:ext cx="121535" cy="416677"/>
          </a:xfrm>
          <a:prstGeom prst="rect">
            <a:avLst/>
          </a:prstGeom>
          <a:solidFill>
            <a:srgbClr val="3730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" name="Google Shape;78;p22">
            <a:extLst>
              <a:ext uri="{FF2B5EF4-FFF2-40B4-BE49-F238E27FC236}">
                <a16:creationId xmlns:a16="http://schemas.microsoft.com/office/drawing/2014/main" id="{7474C593-D69B-C24C-8763-3CFD61E4B459}"/>
              </a:ext>
            </a:extLst>
          </p:cNvPr>
          <p:cNvSpPr/>
          <p:nvPr userDrawn="1"/>
        </p:nvSpPr>
        <p:spPr>
          <a:xfrm>
            <a:off x="2981563" y="-9347"/>
            <a:ext cx="1595033" cy="29014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Strategy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22" name="Google Shape;80;p22">
            <a:extLst>
              <a:ext uri="{FF2B5EF4-FFF2-40B4-BE49-F238E27FC236}">
                <a16:creationId xmlns:a16="http://schemas.microsoft.com/office/drawing/2014/main" id="{7A49E064-85E8-7046-ABE5-4F1129CAAB1B}"/>
              </a:ext>
            </a:extLst>
          </p:cNvPr>
          <p:cNvSpPr/>
          <p:nvPr userDrawn="1"/>
        </p:nvSpPr>
        <p:spPr>
          <a:xfrm>
            <a:off x="6162206" y="-9348"/>
            <a:ext cx="1406769" cy="29014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Potential Risk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23" name="Google Shape;81;p22">
            <a:extLst>
              <a:ext uri="{FF2B5EF4-FFF2-40B4-BE49-F238E27FC236}">
                <a16:creationId xmlns:a16="http://schemas.microsoft.com/office/drawing/2014/main" id="{159B9C02-3DB3-ED43-B667-BCA988F12567}"/>
              </a:ext>
            </a:extLst>
          </p:cNvPr>
          <p:cNvSpPr/>
          <p:nvPr userDrawn="1"/>
        </p:nvSpPr>
        <p:spPr>
          <a:xfrm>
            <a:off x="7649305" y="-9347"/>
            <a:ext cx="1406769" cy="290145"/>
          </a:xfrm>
          <a:prstGeom prst="rect">
            <a:avLst/>
          </a:prstGeom>
          <a:solidFill>
            <a:srgbClr val="3730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Performance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24" name="Google Shape;78;p22">
            <a:extLst>
              <a:ext uri="{FF2B5EF4-FFF2-40B4-BE49-F238E27FC236}">
                <a16:creationId xmlns:a16="http://schemas.microsoft.com/office/drawing/2014/main" id="{21F06ECD-662C-5E45-9732-E96484A58F1E}"/>
              </a:ext>
            </a:extLst>
          </p:cNvPr>
          <p:cNvSpPr/>
          <p:nvPr userDrawn="1"/>
        </p:nvSpPr>
        <p:spPr>
          <a:xfrm>
            <a:off x="1386761" y="-9348"/>
            <a:ext cx="1499555" cy="29014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Historical Return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25" name="Google Shape;78;p22">
            <a:extLst>
              <a:ext uri="{FF2B5EF4-FFF2-40B4-BE49-F238E27FC236}">
                <a16:creationId xmlns:a16="http://schemas.microsoft.com/office/drawing/2014/main" id="{29EE9EAD-C89D-2842-B3EB-8D164D2B2E26}"/>
              </a:ext>
            </a:extLst>
          </p:cNvPr>
          <p:cNvSpPr/>
          <p:nvPr userDrawn="1"/>
        </p:nvSpPr>
        <p:spPr>
          <a:xfrm>
            <a:off x="87927" y="-9347"/>
            <a:ext cx="1203588" cy="29014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Overview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26" name="Google Shape;79;p22">
            <a:extLst>
              <a:ext uri="{FF2B5EF4-FFF2-40B4-BE49-F238E27FC236}">
                <a16:creationId xmlns:a16="http://schemas.microsoft.com/office/drawing/2014/main" id="{08BCFB18-4D8B-054E-97F8-19ABCF90CB1A}"/>
              </a:ext>
            </a:extLst>
          </p:cNvPr>
          <p:cNvSpPr/>
          <p:nvPr userDrawn="1"/>
        </p:nvSpPr>
        <p:spPr>
          <a:xfrm>
            <a:off x="4671843" y="-9348"/>
            <a:ext cx="1406769" cy="290145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  <a:sym typeface="Times New Roman"/>
              </a:rPr>
              <a:t>Comparison</a:t>
            </a:r>
            <a:endParaRPr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E60C92D-F954-4F48-91E2-69D0F56686F5}"/>
              </a:ext>
            </a:extLst>
          </p:cNvPr>
          <p:cNvSpPr/>
          <p:nvPr userDrawn="1"/>
        </p:nvSpPr>
        <p:spPr>
          <a:xfrm>
            <a:off x="4688825" y="3310964"/>
            <a:ext cx="4279026" cy="3145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>
                <a:noFill/>
              </a:ln>
              <a:solidFill>
                <a:schemeClr val="bg2"/>
              </a:solidFill>
            </a:endParaRPr>
          </a:p>
        </p:txBody>
      </p:sp>
      <p:sp>
        <p:nvSpPr>
          <p:cNvPr id="31" name="Google Shape;88;p23">
            <a:extLst>
              <a:ext uri="{FF2B5EF4-FFF2-40B4-BE49-F238E27FC236}">
                <a16:creationId xmlns:a16="http://schemas.microsoft.com/office/drawing/2014/main" id="{CB03B0B6-145C-7544-9835-84DB471AD62A}"/>
              </a:ext>
            </a:extLst>
          </p:cNvPr>
          <p:cNvSpPr txBox="1"/>
          <p:nvPr userDrawn="1"/>
        </p:nvSpPr>
        <p:spPr>
          <a:xfrm>
            <a:off x="60768" y="6577042"/>
            <a:ext cx="287508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000" b="1" dirty="0">
                <a:solidFill>
                  <a:schemeClr val="lt2"/>
                </a:solidFill>
                <a:latin typeface="Times New Roman"/>
                <a:ea typeface="Microsoft JhengHei" panose="020B0604030504040204" pitchFamily="34" charset="-120"/>
                <a:cs typeface="Times New Roman"/>
                <a:sym typeface="Times New Roman"/>
              </a:rPr>
              <a:t>Source</a:t>
            </a:r>
            <a:r>
              <a:rPr lang="zh-TW" sz="1000" dirty="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：</a:t>
            </a:r>
            <a:endParaRPr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FD06D82-C75E-8B4B-BE4E-D5D57565AF33}"/>
              </a:ext>
            </a:extLst>
          </p:cNvPr>
          <p:cNvSpPr/>
          <p:nvPr userDrawn="1"/>
        </p:nvSpPr>
        <p:spPr>
          <a:xfrm>
            <a:off x="210850" y="3310964"/>
            <a:ext cx="4279026" cy="3145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>
                <a:noFill/>
              </a:ln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181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產業簡介與動能" preserve="1" userDrawn="1">
  <p:cSld name="5_產業簡介與動能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2"/>
          <p:cNvSpPr/>
          <p:nvPr/>
        </p:nvSpPr>
        <p:spPr>
          <a:xfrm>
            <a:off x="0" y="6492875"/>
            <a:ext cx="9144000" cy="365125"/>
          </a:xfrm>
          <a:prstGeom prst="rect">
            <a:avLst/>
          </a:prstGeom>
          <a:solidFill>
            <a:srgbClr val="161A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71;p22"/>
          <p:cNvSpPr txBox="1">
            <a:spLocks noGrp="1"/>
          </p:cNvSpPr>
          <p:nvPr>
            <p:ph type="sldNum" idx="12"/>
          </p:nvPr>
        </p:nvSpPr>
        <p:spPr>
          <a:xfrm>
            <a:off x="5477609" y="6492875"/>
            <a:ext cx="36663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2" name="Google Shape;72;p22"/>
          <p:cNvCxnSpPr/>
          <p:nvPr/>
        </p:nvCxnSpPr>
        <p:spPr>
          <a:xfrm>
            <a:off x="0" y="437723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161A1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3" name="Google Shape;73;p22"/>
          <p:cNvSpPr txBox="1">
            <a:spLocks noGrp="1"/>
          </p:cNvSpPr>
          <p:nvPr>
            <p:ph type="body" idx="1"/>
          </p:nvPr>
        </p:nvSpPr>
        <p:spPr>
          <a:xfrm>
            <a:off x="781737" y="6577042"/>
            <a:ext cx="3306365" cy="196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/>
          <p:nvPr/>
        </p:nvSpPr>
        <p:spPr>
          <a:xfrm>
            <a:off x="60768" y="6577042"/>
            <a:ext cx="287508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資料來源：</a:t>
            </a:r>
            <a:endParaRPr/>
          </a:p>
        </p:txBody>
      </p:sp>
      <p:cxnSp>
        <p:nvCxnSpPr>
          <p:cNvPr id="75" name="Google Shape;75;p22"/>
          <p:cNvCxnSpPr/>
          <p:nvPr/>
        </p:nvCxnSpPr>
        <p:spPr>
          <a:xfrm>
            <a:off x="-26376" y="437723"/>
            <a:ext cx="2948847" cy="0"/>
          </a:xfrm>
          <a:prstGeom prst="straightConnector1">
            <a:avLst/>
          </a:prstGeom>
          <a:noFill/>
          <a:ln w="28575" cap="flat" cmpd="sng">
            <a:solidFill>
              <a:srgbClr val="161A1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" name="Google Shape;76;p22"/>
          <p:cNvSpPr/>
          <p:nvPr/>
        </p:nvSpPr>
        <p:spPr>
          <a:xfrm>
            <a:off x="1" y="437724"/>
            <a:ext cx="121535" cy="416677"/>
          </a:xfrm>
          <a:prstGeom prst="rect">
            <a:avLst/>
          </a:prstGeom>
          <a:solidFill>
            <a:srgbClr val="3730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22771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  <a:defRPr sz="4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</a:t>
            </a: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" name="Google Shape;15;p16"/>
          <p:cNvSpPr/>
          <p:nvPr/>
        </p:nvSpPr>
        <p:spPr>
          <a:xfrm>
            <a:off x="-1739075" y="2254823"/>
            <a:ext cx="1605987" cy="659757"/>
          </a:xfrm>
          <a:prstGeom prst="rect">
            <a:avLst/>
          </a:prstGeom>
          <a:solidFill>
            <a:srgbClr val="0030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標題字體大小</a:t>
            </a:r>
            <a:endParaRPr sz="1800" b="0" i="0" u="none" strike="noStrike" cap="none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</a:t>
            </a:r>
            <a:endParaRPr/>
          </a:p>
        </p:txBody>
      </p:sp>
      <p:sp>
        <p:nvSpPr>
          <p:cNvPr id="16" name="Google Shape;16;p16"/>
          <p:cNvSpPr/>
          <p:nvPr/>
        </p:nvSpPr>
        <p:spPr>
          <a:xfrm>
            <a:off x="-1739075" y="3052542"/>
            <a:ext cx="1605987" cy="659757"/>
          </a:xfrm>
          <a:prstGeom prst="rect">
            <a:avLst/>
          </a:prstGeom>
          <a:solidFill>
            <a:srgbClr val="0030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內文字體大小</a:t>
            </a:r>
            <a:endParaRPr sz="1800" b="0" i="0" u="none" strike="noStrike" cap="none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r>
            <a:endParaRPr/>
          </a:p>
        </p:txBody>
      </p:sp>
      <p:sp>
        <p:nvSpPr>
          <p:cNvPr id="17" name="Google Shape;17;p16"/>
          <p:cNvSpPr/>
          <p:nvPr/>
        </p:nvSpPr>
        <p:spPr>
          <a:xfrm>
            <a:off x="-1739075" y="3850261"/>
            <a:ext cx="1605987" cy="659757"/>
          </a:xfrm>
          <a:prstGeom prst="rect">
            <a:avLst/>
          </a:prstGeom>
          <a:solidFill>
            <a:srgbClr val="0030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中文字體</a:t>
            </a:r>
            <a:endParaRPr sz="1600" b="0" i="0" u="none" strike="noStrike" cap="none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微軟正黑</a:t>
            </a:r>
            <a:endParaRPr sz="1600" b="0" i="0" u="none" strike="noStrike" cap="none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" name="Google Shape;18;p16"/>
          <p:cNvSpPr/>
          <p:nvPr/>
        </p:nvSpPr>
        <p:spPr>
          <a:xfrm>
            <a:off x="-1739075" y="4647980"/>
            <a:ext cx="1605987" cy="659757"/>
          </a:xfrm>
          <a:prstGeom prst="rect">
            <a:avLst/>
          </a:prstGeom>
          <a:solidFill>
            <a:srgbClr val="0030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英文字體</a:t>
            </a:r>
            <a:endParaRPr sz="1200" b="0" i="0" u="none" strike="noStrike" cap="none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Times New Roman</a:t>
            </a:r>
            <a:endParaRPr/>
          </a:p>
        </p:txBody>
      </p:sp>
      <p:pic>
        <p:nvPicPr>
          <p:cNvPr id="19" name="Google Shape;19;p16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-1991458" y="431845"/>
            <a:ext cx="1858370" cy="1393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16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-4230696" y="431845"/>
            <a:ext cx="1858369" cy="139377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87" r:id="rId1"/>
    <p:sldLayoutId id="2147483811" r:id="rId2"/>
    <p:sldLayoutId id="2147483727" r:id="rId3"/>
    <p:sldLayoutId id="2147483763" r:id="rId4"/>
    <p:sldLayoutId id="2147483823" r:id="rId5"/>
    <p:sldLayoutId id="2147483775" r:id="rId6"/>
    <p:sldLayoutId id="2147483799" r:id="rId7"/>
    <p:sldLayoutId id="2147483667" r:id="rId8"/>
    <p:sldLayoutId id="2147483703" r:id="rId9"/>
    <p:sldLayoutId id="2147483751" r:id="rId10"/>
    <p:sldLayoutId id="2147483691" r:id="rId11"/>
    <p:sldLayoutId id="2147483715" r:id="rId12"/>
    <p:sldLayoutId id="2147483739" r:id="rId13"/>
    <p:sldLayoutId id="2147483654" r:id="rId14"/>
    <p:sldLayoutId id="2147483824" r:id="rId15"/>
    <p:sldLayoutId id="2147483825" r:id="rId16"/>
    <p:sldLayoutId id="2147483826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C25D29CD-BF8B-3D40-B8ED-A385383176BB}"/>
              </a:ext>
            </a:extLst>
          </p:cNvPr>
          <p:cNvSpPr txBox="1"/>
          <p:nvPr/>
        </p:nvSpPr>
        <p:spPr>
          <a:xfrm>
            <a:off x="816909" y="6163677"/>
            <a:ext cx="1050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2021/12/24</a:t>
            </a:r>
            <a:endParaRPr kumimoji="1" lang="zh-TW" altLang="en-US" sz="12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89987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"/>
          <p:cNvSpPr/>
          <p:nvPr/>
        </p:nvSpPr>
        <p:spPr>
          <a:xfrm>
            <a:off x="0" y="0"/>
            <a:ext cx="9144001" cy="685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1B2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5" name="Google Shape;515;p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10</a:t>
            </a:fld>
            <a:endParaRPr/>
          </a:p>
        </p:txBody>
      </p:sp>
      <p:sp>
        <p:nvSpPr>
          <p:cNvPr id="516" name="Google Shape;516;p3"/>
          <p:cNvSpPr/>
          <p:nvPr/>
        </p:nvSpPr>
        <p:spPr>
          <a:xfrm>
            <a:off x="1" y="3957814"/>
            <a:ext cx="9144000" cy="3429001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74747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7" name="Google Shape;517;p3"/>
          <p:cNvSpPr/>
          <p:nvPr/>
        </p:nvSpPr>
        <p:spPr>
          <a:xfrm>
            <a:off x="2352675" y="1209675"/>
            <a:ext cx="4438650" cy="4438650"/>
          </a:xfrm>
          <a:prstGeom prst="ellipse">
            <a:avLst/>
          </a:prstGeom>
          <a:solidFill>
            <a:schemeClr val="lt2"/>
          </a:solidFill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8" name="Google Shape;518;p3"/>
          <p:cNvSpPr/>
          <p:nvPr/>
        </p:nvSpPr>
        <p:spPr>
          <a:xfrm>
            <a:off x="2457450" y="1314449"/>
            <a:ext cx="4229100" cy="4229100"/>
          </a:xfrm>
          <a:prstGeom prst="ellipse">
            <a:avLst/>
          </a:prstGeom>
          <a:solidFill>
            <a:schemeClr val="lt2"/>
          </a:solidFill>
          <a:ln w="38100" cap="flat" cmpd="sng">
            <a:solidFill>
              <a:srgbClr val="151B2B"/>
            </a:solidFill>
            <a:prstDash val="lgDash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9" name="Google Shape;519;p3"/>
          <p:cNvSpPr txBox="1"/>
          <p:nvPr/>
        </p:nvSpPr>
        <p:spPr>
          <a:xfrm>
            <a:off x="3043224" y="2228675"/>
            <a:ext cx="3309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 </a:t>
            </a:r>
            <a:r>
              <a:rPr lang="en-US" altLang="zh-TW" sz="7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7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20" name="Google Shape;520;p3"/>
          <p:cNvCxnSpPr/>
          <p:nvPr/>
        </p:nvCxnSpPr>
        <p:spPr>
          <a:xfrm>
            <a:off x="2719386" y="3428999"/>
            <a:ext cx="370522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21" name="Google Shape;521;p3"/>
          <p:cNvSpPr txBox="1"/>
          <p:nvPr/>
        </p:nvSpPr>
        <p:spPr>
          <a:xfrm>
            <a:off x="2569366" y="3533951"/>
            <a:ext cx="400526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Comparison</a:t>
            </a:r>
            <a:endParaRPr sz="3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3742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表版面配置區 2">
            <a:extLst>
              <a:ext uri="{FF2B5EF4-FFF2-40B4-BE49-F238E27FC236}">
                <a16:creationId xmlns:a16="http://schemas.microsoft.com/office/drawing/2014/main" id="{2F4C5121-6F64-2242-AE74-650D2B55226C}"/>
              </a:ext>
            </a:extLst>
          </p:cNvPr>
          <p:cNvSpPr>
            <a:spLocks noGrp="1"/>
          </p:cNvSpPr>
          <p:nvPr>
            <p:ph type="chart" idx="3"/>
          </p:nvPr>
        </p:nvSpPr>
        <p:spPr/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EB2E88F-48A9-5B49-A5F1-4DE2BF13E6A6}"/>
              </a:ext>
            </a:extLst>
          </p:cNvPr>
          <p:cNvSpPr txBox="1"/>
          <p:nvPr/>
        </p:nvSpPr>
        <p:spPr>
          <a:xfrm>
            <a:off x="168100" y="1106591"/>
            <a:ext cx="8757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Advantage: lowest volatility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Disadvantage: did not outperform other strategies</a:t>
            </a:r>
          </a:p>
          <a:p>
            <a:endParaRPr kumimoji="1"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TW" altLang="en-US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3C27A9E-869C-7C49-92E1-20267F53B84D}"/>
              </a:ext>
            </a:extLst>
          </p:cNvPr>
          <p:cNvSpPr txBox="1"/>
          <p:nvPr/>
        </p:nvSpPr>
        <p:spPr>
          <a:xfrm>
            <a:off x="60768" y="426857"/>
            <a:ext cx="672793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Comparison</a:t>
            </a:r>
            <a:endParaRPr kumimoji="1" lang="zh-TW" altLang="en-US" sz="2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C554A8A-CE16-1348-8E9F-C67DC1D3E127}"/>
              </a:ext>
            </a:extLst>
          </p:cNvPr>
          <p:cNvSpPr txBox="1"/>
          <p:nvPr/>
        </p:nvSpPr>
        <p:spPr>
          <a:xfrm>
            <a:off x="176707" y="3230988"/>
            <a:ext cx="4279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Comparison of strategy</a:t>
            </a:r>
            <a:endParaRPr kumimoji="1" lang="zh-TW" altLang="en-US" sz="16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9DAA800-3C61-8E48-A434-0A44D373FC43}"/>
              </a:ext>
            </a:extLst>
          </p:cNvPr>
          <p:cNvSpPr txBox="1"/>
          <p:nvPr/>
        </p:nvSpPr>
        <p:spPr>
          <a:xfrm>
            <a:off x="4688267" y="3298972"/>
            <a:ext cx="4279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Comparison of cumulative return plot</a:t>
            </a:r>
            <a:endParaRPr kumimoji="1" lang="zh-TW" altLang="en-US" sz="16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8812E346-8190-914E-BB1A-352B6CBF33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568111"/>
              </p:ext>
            </p:extLst>
          </p:nvPr>
        </p:nvGraphicFramePr>
        <p:xfrm>
          <a:off x="209735" y="3627012"/>
          <a:ext cx="4277909" cy="24714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88860">
                  <a:extLst>
                    <a:ext uri="{9D8B030D-6E8A-4147-A177-3AD203B41FA5}">
                      <a16:colId xmlns:a16="http://schemas.microsoft.com/office/drawing/2014/main" val="2758696259"/>
                    </a:ext>
                  </a:extLst>
                </a:gridCol>
                <a:gridCol w="1268269">
                  <a:extLst>
                    <a:ext uri="{9D8B030D-6E8A-4147-A177-3AD203B41FA5}">
                      <a16:colId xmlns:a16="http://schemas.microsoft.com/office/drawing/2014/main" val="4038969392"/>
                    </a:ext>
                  </a:extLst>
                </a:gridCol>
                <a:gridCol w="1620780">
                  <a:extLst>
                    <a:ext uri="{9D8B030D-6E8A-4147-A177-3AD203B41FA5}">
                      <a16:colId xmlns:a16="http://schemas.microsoft.com/office/drawing/2014/main" val="27226525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Strategy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Return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Standard Deviation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932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u="none" dirty="0" err="1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MoM+ME</a:t>
                      </a:r>
                      <a:endParaRPr lang="en-US" altLang="zh-TW" u="none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u="none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u="none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1.8%</a:t>
                      </a:r>
                      <a:endParaRPr lang="zh-TW" altLang="en-US" u="none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8816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u="none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PWI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u="none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7.01%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u="none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4.3%</a:t>
                      </a:r>
                      <a:endParaRPr lang="zh-TW" altLang="en-US" u="none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8172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u="non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VWI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u="none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u="none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5.3%</a:t>
                      </a:r>
                      <a:endParaRPr lang="zh-TW" altLang="en-US" u="none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813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u="non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GMVP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u="none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-2.5%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u="none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6.1%</a:t>
                      </a:r>
                      <a:endParaRPr lang="zh-TW" altLang="en-US" u="none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5377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u="non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EW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u="none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9.8%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u="none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5.1%</a:t>
                      </a:r>
                      <a:endParaRPr lang="zh-TW" altLang="en-US" u="none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6908579"/>
                  </a:ext>
                </a:extLst>
              </a:tr>
            </a:tbl>
          </a:graphicData>
        </a:graphic>
      </p:graphicFrame>
      <p:sp>
        <p:nvSpPr>
          <p:cNvPr id="11" name="投影片編號版面配置區 1">
            <a:extLst>
              <a:ext uri="{FF2B5EF4-FFF2-40B4-BE49-F238E27FC236}">
                <a16:creationId xmlns:a16="http://schemas.microsoft.com/office/drawing/2014/main" id="{C1E38474-7119-964F-93AD-526552CB08EE}"/>
              </a:ext>
            </a:extLst>
          </p:cNvPr>
          <p:cNvSpPr txBox="1">
            <a:spLocks/>
          </p:cNvSpPr>
          <p:nvPr/>
        </p:nvSpPr>
        <p:spPr>
          <a:xfrm>
            <a:off x="7086600" y="649287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en-US" altLang="zh-TW">
                <a:solidFill>
                  <a:schemeClr val="tx2"/>
                </a:solidFill>
              </a:rPr>
              <a:t> </a:t>
            </a:r>
            <a:fld id="{5C5072A5-2B19-4211-9A20-2BECF0442267}" type="slidenum">
              <a:rPr lang="zh-TW" altLang="en-US" smtClean="0">
                <a:solidFill>
                  <a:schemeClr val="tx2"/>
                </a:solidFill>
              </a:rPr>
              <a:pPr/>
              <a:t>11</a:t>
            </a:fld>
            <a:endParaRPr lang="zh-TW" altLang="en-US" dirty="0">
              <a:solidFill>
                <a:schemeClr val="tx2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01100DD-4A4F-2749-8BE0-16A01C23B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600" y="3625533"/>
            <a:ext cx="4555765" cy="278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123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"/>
          <p:cNvSpPr/>
          <p:nvPr/>
        </p:nvSpPr>
        <p:spPr>
          <a:xfrm>
            <a:off x="0" y="0"/>
            <a:ext cx="9144001" cy="685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1B2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5" name="Google Shape;515;p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12</a:t>
            </a:fld>
            <a:endParaRPr/>
          </a:p>
        </p:txBody>
      </p:sp>
      <p:sp>
        <p:nvSpPr>
          <p:cNvPr id="516" name="Google Shape;516;p3"/>
          <p:cNvSpPr/>
          <p:nvPr/>
        </p:nvSpPr>
        <p:spPr>
          <a:xfrm>
            <a:off x="1" y="3957814"/>
            <a:ext cx="9144000" cy="3429001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74747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7" name="Google Shape;517;p3"/>
          <p:cNvSpPr/>
          <p:nvPr/>
        </p:nvSpPr>
        <p:spPr>
          <a:xfrm>
            <a:off x="2352675" y="1209675"/>
            <a:ext cx="4438650" cy="4438650"/>
          </a:xfrm>
          <a:prstGeom prst="ellipse">
            <a:avLst/>
          </a:prstGeom>
          <a:solidFill>
            <a:schemeClr val="lt2"/>
          </a:solidFill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8" name="Google Shape;518;p3"/>
          <p:cNvSpPr/>
          <p:nvPr/>
        </p:nvSpPr>
        <p:spPr>
          <a:xfrm>
            <a:off x="2457450" y="1314449"/>
            <a:ext cx="4229100" cy="4229100"/>
          </a:xfrm>
          <a:prstGeom prst="ellipse">
            <a:avLst/>
          </a:prstGeom>
          <a:solidFill>
            <a:schemeClr val="lt2"/>
          </a:solidFill>
          <a:ln w="38100" cap="flat" cmpd="sng">
            <a:solidFill>
              <a:srgbClr val="151B2B"/>
            </a:solidFill>
            <a:prstDash val="lgDash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9" name="Google Shape;519;p3"/>
          <p:cNvSpPr txBox="1"/>
          <p:nvPr/>
        </p:nvSpPr>
        <p:spPr>
          <a:xfrm>
            <a:off x="3043224" y="2228675"/>
            <a:ext cx="3309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 </a:t>
            </a:r>
            <a:r>
              <a:rPr lang="en-US" altLang="zh-TW" sz="7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7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20" name="Google Shape;520;p3"/>
          <p:cNvCxnSpPr/>
          <p:nvPr/>
        </p:nvCxnSpPr>
        <p:spPr>
          <a:xfrm>
            <a:off x="2719386" y="3428999"/>
            <a:ext cx="370522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21" name="Google Shape;521;p3"/>
          <p:cNvSpPr txBox="1"/>
          <p:nvPr/>
        </p:nvSpPr>
        <p:spPr>
          <a:xfrm>
            <a:off x="2569366" y="3533951"/>
            <a:ext cx="400526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Potential Risk</a:t>
            </a:r>
            <a:endParaRPr sz="3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81527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表版面配置區 2">
            <a:extLst>
              <a:ext uri="{FF2B5EF4-FFF2-40B4-BE49-F238E27FC236}">
                <a16:creationId xmlns:a16="http://schemas.microsoft.com/office/drawing/2014/main" id="{CB9594DF-4AA7-2C48-84ED-B28CF4336710}"/>
              </a:ext>
            </a:extLst>
          </p:cNvPr>
          <p:cNvSpPr>
            <a:spLocks noGrp="1"/>
          </p:cNvSpPr>
          <p:nvPr>
            <p:ph type="chart" idx="3"/>
          </p:nvPr>
        </p:nvSpPr>
        <p:spPr/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699F0E2-0BAB-C74A-A1F2-9B0D0BC32013}"/>
              </a:ext>
            </a:extLst>
          </p:cNvPr>
          <p:cNvSpPr txBox="1"/>
          <p:nvPr/>
        </p:nvSpPr>
        <p:spPr>
          <a:xfrm>
            <a:off x="209735" y="930166"/>
            <a:ext cx="789374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Potential Risk 1 : Momentum can be </a:t>
            </a:r>
            <a:r>
              <a:rPr kumimoji="1" lang="en-US" altLang="zh-TW" sz="18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independable</a:t>
            </a:r>
            <a:endParaRPr kumimoji="1"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Potential Risk 2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Potential Risk 3 : why?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Potential Risk 4 : why?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Potential Risk 5 : why? </a:t>
            </a:r>
          </a:p>
          <a:p>
            <a:endParaRPr kumimoji="1"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03A76C2-DC99-3241-967A-490B233A5AB3}"/>
              </a:ext>
            </a:extLst>
          </p:cNvPr>
          <p:cNvSpPr txBox="1"/>
          <p:nvPr/>
        </p:nvSpPr>
        <p:spPr>
          <a:xfrm>
            <a:off x="60768" y="426857"/>
            <a:ext cx="672793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Potential Risk</a:t>
            </a:r>
            <a:endParaRPr kumimoji="1" lang="zh-TW" altLang="en-US" sz="2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投影片編號版面配置區 1">
            <a:extLst>
              <a:ext uri="{FF2B5EF4-FFF2-40B4-BE49-F238E27FC236}">
                <a16:creationId xmlns:a16="http://schemas.microsoft.com/office/drawing/2014/main" id="{E80A3CE3-41E8-EB45-A54C-B355ACC9FE6A}"/>
              </a:ext>
            </a:extLst>
          </p:cNvPr>
          <p:cNvSpPr txBox="1">
            <a:spLocks/>
          </p:cNvSpPr>
          <p:nvPr/>
        </p:nvSpPr>
        <p:spPr>
          <a:xfrm>
            <a:off x="7086600" y="649287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en-US" altLang="zh-TW">
                <a:solidFill>
                  <a:schemeClr val="tx2"/>
                </a:solidFill>
              </a:rPr>
              <a:t> </a:t>
            </a:r>
            <a:fld id="{5C5072A5-2B19-4211-9A20-2BECF0442267}" type="slidenum">
              <a:rPr lang="zh-TW" altLang="en-US" smtClean="0">
                <a:solidFill>
                  <a:schemeClr val="tx2"/>
                </a:solidFill>
              </a:rPr>
              <a:pPr/>
              <a:t>13</a:t>
            </a:fld>
            <a:endParaRPr lang="zh-TW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262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"/>
          <p:cNvSpPr/>
          <p:nvPr/>
        </p:nvSpPr>
        <p:spPr>
          <a:xfrm>
            <a:off x="0" y="0"/>
            <a:ext cx="9144001" cy="685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1B2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5" name="Google Shape;515;p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14</a:t>
            </a:fld>
            <a:endParaRPr/>
          </a:p>
        </p:txBody>
      </p:sp>
      <p:sp>
        <p:nvSpPr>
          <p:cNvPr id="516" name="Google Shape;516;p3"/>
          <p:cNvSpPr/>
          <p:nvPr/>
        </p:nvSpPr>
        <p:spPr>
          <a:xfrm>
            <a:off x="1" y="3957814"/>
            <a:ext cx="9144000" cy="3429001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74747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7" name="Google Shape;517;p3"/>
          <p:cNvSpPr/>
          <p:nvPr/>
        </p:nvSpPr>
        <p:spPr>
          <a:xfrm>
            <a:off x="2352675" y="1209675"/>
            <a:ext cx="4438650" cy="4438650"/>
          </a:xfrm>
          <a:prstGeom prst="ellipse">
            <a:avLst/>
          </a:prstGeom>
          <a:solidFill>
            <a:schemeClr val="lt2"/>
          </a:solidFill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8" name="Google Shape;518;p3"/>
          <p:cNvSpPr/>
          <p:nvPr/>
        </p:nvSpPr>
        <p:spPr>
          <a:xfrm>
            <a:off x="2457450" y="1314449"/>
            <a:ext cx="4229100" cy="4229100"/>
          </a:xfrm>
          <a:prstGeom prst="ellipse">
            <a:avLst/>
          </a:prstGeom>
          <a:solidFill>
            <a:schemeClr val="lt2"/>
          </a:solidFill>
          <a:ln w="38100" cap="flat" cmpd="sng">
            <a:solidFill>
              <a:srgbClr val="151B2B"/>
            </a:solidFill>
            <a:prstDash val="lgDash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9" name="Google Shape;519;p3"/>
          <p:cNvSpPr txBox="1"/>
          <p:nvPr/>
        </p:nvSpPr>
        <p:spPr>
          <a:xfrm>
            <a:off x="3043224" y="2228675"/>
            <a:ext cx="3309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 </a:t>
            </a:r>
            <a:r>
              <a:rPr lang="en-US" altLang="zh-TW" sz="7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 sz="7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20" name="Google Shape;520;p3"/>
          <p:cNvCxnSpPr/>
          <p:nvPr/>
        </p:nvCxnSpPr>
        <p:spPr>
          <a:xfrm>
            <a:off x="2719386" y="3428999"/>
            <a:ext cx="370522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21" name="Google Shape;521;p3"/>
          <p:cNvSpPr txBox="1"/>
          <p:nvPr/>
        </p:nvSpPr>
        <p:spPr>
          <a:xfrm>
            <a:off x="2569366" y="3533951"/>
            <a:ext cx="400526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</a:t>
            </a:r>
            <a:endParaRPr sz="3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79804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6EE1476-2624-1143-9324-8FB2ED34144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5378399" y="6467902"/>
            <a:ext cx="3666392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B0BEAFB-A17E-EB48-906B-2BA47BE80701}"/>
              </a:ext>
            </a:extLst>
          </p:cNvPr>
          <p:cNvSpPr txBox="1"/>
          <p:nvPr/>
        </p:nvSpPr>
        <p:spPr>
          <a:xfrm>
            <a:off x="209735" y="930166"/>
            <a:ext cx="85133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Strategy’s Sharpe Ratio: 4.3%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One Year cumulative return: 16.39%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DAX30 cumulative return: 14.77%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7748661-5322-E84A-807C-D81F5D73E7F1}"/>
              </a:ext>
            </a:extLst>
          </p:cNvPr>
          <p:cNvSpPr txBox="1"/>
          <p:nvPr/>
        </p:nvSpPr>
        <p:spPr>
          <a:xfrm>
            <a:off x="60768" y="426857"/>
            <a:ext cx="672793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Strategy’s performance</a:t>
            </a:r>
            <a:endParaRPr kumimoji="1" lang="zh-TW" altLang="en-US" sz="2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1C3DA06-455E-DE47-99D5-401DC919EFB5}"/>
              </a:ext>
            </a:extLst>
          </p:cNvPr>
          <p:cNvSpPr txBox="1"/>
          <p:nvPr/>
        </p:nvSpPr>
        <p:spPr>
          <a:xfrm>
            <a:off x="292975" y="3265071"/>
            <a:ext cx="4279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Our strategy performance (out of sample)</a:t>
            </a:r>
            <a:endParaRPr kumimoji="1" lang="zh-TW" altLang="en-US" sz="16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A0B9441-1AB8-6346-A1DC-56909421CBD5}"/>
              </a:ext>
            </a:extLst>
          </p:cNvPr>
          <p:cNvSpPr txBox="1"/>
          <p:nvPr/>
        </p:nvSpPr>
        <p:spPr>
          <a:xfrm>
            <a:off x="4671204" y="3254375"/>
            <a:ext cx="4279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Benchmark performance (out of sample)</a:t>
            </a:r>
            <a:endParaRPr kumimoji="1" lang="zh-TW" altLang="en-US" sz="16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投影片編號版面配置區 1">
            <a:extLst>
              <a:ext uri="{FF2B5EF4-FFF2-40B4-BE49-F238E27FC236}">
                <a16:creationId xmlns:a16="http://schemas.microsoft.com/office/drawing/2014/main" id="{E4436B4E-3432-664F-8E5F-E46A191AEE9B}"/>
              </a:ext>
            </a:extLst>
          </p:cNvPr>
          <p:cNvSpPr txBox="1">
            <a:spLocks/>
          </p:cNvSpPr>
          <p:nvPr/>
        </p:nvSpPr>
        <p:spPr>
          <a:xfrm>
            <a:off x="6987390" y="646790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en-US" altLang="zh-TW">
                <a:solidFill>
                  <a:schemeClr val="tx2"/>
                </a:solidFill>
              </a:rPr>
              <a:t> </a:t>
            </a:r>
            <a:fld id="{5C5072A5-2B19-4211-9A20-2BECF0442267}" type="slidenum">
              <a:rPr lang="zh-TW" altLang="en-US" smtClean="0">
                <a:solidFill>
                  <a:schemeClr val="tx2"/>
                </a:solidFill>
              </a:rPr>
              <a:pPr/>
              <a:t>15</a:t>
            </a:fld>
            <a:endParaRPr lang="zh-TW" altLang="en-US" dirty="0">
              <a:solidFill>
                <a:schemeClr val="tx2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62E377-77AF-4033-B859-99426C160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09" y="3603625"/>
            <a:ext cx="4472792" cy="30051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F92DA1-D362-4AAB-8A43-B5A9A8329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682" y="3639863"/>
            <a:ext cx="4306108" cy="282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36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43400E4-9C5F-384B-B7D4-E51D912097C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r>
              <a:rPr lang="en-US" altLang="zh-TW" dirty="0"/>
              <a:t> </a:t>
            </a:r>
            <a:fld id="{5C5072A5-2B19-4211-9A20-2BECF0442267}" type="slidenum">
              <a:rPr lang="zh-TW" altLang="en-US" smtClean="0"/>
              <a:pPr/>
              <a:t>2</a:t>
            </a:fld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6DE46CC-2F48-B347-96BB-9B9F0B6CA258}"/>
              </a:ext>
            </a:extLst>
          </p:cNvPr>
          <p:cNvSpPr txBox="1"/>
          <p:nvPr/>
        </p:nvSpPr>
        <p:spPr>
          <a:xfrm>
            <a:off x="3596224" y="348343"/>
            <a:ext cx="4865604" cy="8463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DAX component company and Germany specific issue</a:t>
            </a:r>
            <a:r>
              <a:rPr kumimoji="1" lang="en-US" altLang="zh-TW" sz="1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sz="1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Historical Return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DAX historical risk-expected return of GMVP, MSRP </a:t>
            </a:r>
            <a:r>
              <a:rPr kumimoji="1" lang="en-US" altLang="zh-TW" sz="1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</a:p>
          <a:p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endParaRPr kumimoji="1" lang="en-US" altLang="zh-TW" sz="2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Strategy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ME+MOM Strategy building process </a:t>
            </a:r>
            <a:r>
              <a:rPr kumimoji="1" lang="en-US" altLang="zh-TW" sz="1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</a:p>
          <a:p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endParaRPr kumimoji="1" lang="en-US" altLang="zh-TW" sz="2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Comparison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Compare our strategy with some benchmark strategy </a:t>
            </a:r>
            <a:r>
              <a:rPr kumimoji="1" lang="en-US" altLang="zh-TW" sz="1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</a:p>
          <a:p>
            <a:r>
              <a:rPr kumimoji="1" lang="en-US" altLang="zh-TW" sz="1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endParaRPr kumimoji="1" lang="en-US" altLang="zh-TW" sz="2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Potential Risk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The </a:t>
            </a:r>
            <a:r>
              <a:rPr kumimoji="1" lang="en-US" altLang="zh-TW" sz="18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implementability</a:t>
            </a: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and potential risk </a:t>
            </a:r>
            <a:r>
              <a:rPr kumimoji="1" lang="en-US" altLang="zh-TW" sz="1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</a:p>
          <a:p>
            <a:r>
              <a:rPr kumimoji="1" lang="en-US" altLang="zh-TW" sz="1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endParaRPr kumimoji="1" lang="en-US" altLang="zh-TW" sz="2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Out of sample return of our strategy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sz="2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sz="2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sz="2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sz="2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sz="2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TW" altLang="en-US" sz="2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66818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"/>
          <p:cNvSpPr/>
          <p:nvPr/>
        </p:nvSpPr>
        <p:spPr>
          <a:xfrm>
            <a:off x="0" y="0"/>
            <a:ext cx="9144001" cy="685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1B2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5" name="Google Shape;515;p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</a:t>
            </a:fld>
            <a:endParaRPr/>
          </a:p>
        </p:txBody>
      </p:sp>
      <p:sp>
        <p:nvSpPr>
          <p:cNvPr id="516" name="Google Shape;516;p3"/>
          <p:cNvSpPr/>
          <p:nvPr/>
        </p:nvSpPr>
        <p:spPr>
          <a:xfrm>
            <a:off x="1" y="3957814"/>
            <a:ext cx="9144000" cy="3429001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74747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7" name="Google Shape;517;p3"/>
          <p:cNvSpPr/>
          <p:nvPr/>
        </p:nvSpPr>
        <p:spPr>
          <a:xfrm>
            <a:off x="2352675" y="1209675"/>
            <a:ext cx="4438650" cy="4438650"/>
          </a:xfrm>
          <a:prstGeom prst="ellipse">
            <a:avLst/>
          </a:prstGeom>
          <a:solidFill>
            <a:schemeClr val="lt2"/>
          </a:solidFill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8" name="Google Shape;518;p3"/>
          <p:cNvSpPr/>
          <p:nvPr/>
        </p:nvSpPr>
        <p:spPr>
          <a:xfrm>
            <a:off x="2457450" y="1314449"/>
            <a:ext cx="4229100" cy="4229100"/>
          </a:xfrm>
          <a:prstGeom prst="ellipse">
            <a:avLst/>
          </a:prstGeom>
          <a:solidFill>
            <a:schemeClr val="lt2"/>
          </a:solidFill>
          <a:ln w="38100" cap="flat" cmpd="sng">
            <a:solidFill>
              <a:srgbClr val="151B2B"/>
            </a:solidFill>
            <a:prstDash val="lgDash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9" name="Google Shape;519;p3"/>
          <p:cNvSpPr txBox="1"/>
          <p:nvPr/>
        </p:nvSpPr>
        <p:spPr>
          <a:xfrm>
            <a:off x="3043224" y="2228675"/>
            <a:ext cx="3309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 1</a:t>
            </a:r>
            <a:endParaRPr sz="7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20" name="Google Shape;520;p3"/>
          <p:cNvCxnSpPr/>
          <p:nvPr/>
        </p:nvCxnSpPr>
        <p:spPr>
          <a:xfrm>
            <a:off x="2719386" y="3428999"/>
            <a:ext cx="370522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21" name="Google Shape;521;p3"/>
          <p:cNvSpPr txBox="1"/>
          <p:nvPr/>
        </p:nvSpPr>
        <p:spPr>
          <a:xfrm>
            <a:off x="2569366" y="3533951"/>
            <a:ext cx="400526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Overview</a:t>
            </a:r>
            <a:endParaRPr sz="3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圖表版面配置區 3">
            <a:extLst>
              <a:ext uri="{FF2B5EF4-FFF2-40B4-BE49-F238E27FC236}">
                <a16:creationId xmlns:a16="http://schemas.microsoft.com/office/drawing/2014/main" id="{A3029D20-9B1F-314F-A6D5-91888F7052D7}"/>
              </a:ext>
            </a:extLst>
          </p:cNvPr>
          <p:cNvGraphicFramePr>
            <a:graphicFrameLocks noGrp="1"/>
          </p:cNvGraphicFramePr>
          <p:nvPr>
            <p:ph type="chart" idx="3"/>
            <p:extLst>
              <p:ext uri="{D42A27DB-BD31-4B8C-83A1-F6EECF244321}">
                <p14:modId xmlns:p14="http://schemas.microsoft.com/office/powerpoint/2010/main" val="259603118"/>
              </p:ext>
            </p:extLst>
          </p:nvPr>
        </p:nvGraphicFramePr>
        <p:xfrm>
          <a:off x="-941443" y="3599492"/>
          <a:ext cx="6579149" cy="29517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2931408F-1E1C-5146-9CA6-D54763CE36A6}"/>
              </a:ext>
            </a:extLst>
          </p:cNvPr>
          <p:cNvSpPr txBox="1"/>
          <p:nvPr/>
        </p:nvSpPr>
        <p:spPr>
          <a:xfrm>
            <a:off x="209735" y="930166"/>
            <a:ext cx="8757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DAX Index is Value Weighted Index, the share of individual company is limited to 10%.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Numbers of component stocks : 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Industry composition : 17% Technology, 17% in Raw material, 15% in Financial, 13% in Industrial.</a:t>
            </a:r>
            <a:endParaRPr kumimoji="1" lang="zh-TW" altLang="en-US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D07A7AC-04F9-8243-8CC6-5D4747BB9402}"/>
              </a:ext>
            </a:extLst>
          </p:cNvPr>
          <p:cNvSpPr txBox="1"/>
          <p:nvPr/>
        </p:nvSpPr>
        <p:spPr>
          <a:xfrm>
            <a:off x="60768" y="426857"/>
            <a:ext cx="672793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Overview of DAX Index</a:t>
            </a:r>
            <a:endParaRPr kumimoji="1" lang="zh-TW" altLang="en-US" sz="2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1D0E14E-106C-224F-8C81-3958D140BA54}"/>
              </a:ext>
            </a:extLst>
          </p:cNvPr>
          <p:cNvSpPr txBox="1"/>
          <p:nvPr/>
        </p:nvSpPr>
        <p:spPr>
          <a:xfrm>
            <a:off x="208619" y="3298972"/>
            <a:ext cx="4279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Industry Composition</a:t>
            </a:r>
            <a:endParaRPr kumimoji="1" lang="zh-TW" altLang="en-US" sz="16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463168E-BA26-2341-94AD-0ECBABBE892E}"/>
              </a:ext>
            </a:extLst>
          </p:cNvPr>
          <p:cNvSpPr txBox="1"/>
          <p:nvPr/>
        </p:nvSpPr>
        <p:spPr>
          <a:xfrm>
            <a:off x="4688267" y="3298972"/>
            <a:ext cx="4279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Main Company</a:t>
            </a:r>
            <a:endParaRPr kumimoji="1" lang="zh-TW" altLang="en-US" sz="16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0CB8D684-60B4-7E4D-B2AC-BC992992C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727019"/>
              </p:ext>
            </p:extLst>
          </p:nvPr>
        </p:nvGraphicFramePr>
        <p:xfrm>
          <a:off x="4688267" y="3783165"/>
          <a:ext cx="4278468" cy="23241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69617">
                  <a:extLst>
                    <a:ext uri="{9D8B030D-6E8A-4147-A177-3AD203B41FA5}">
                      <a16:colId xmlns:a16="http://schemas.microsoft.com/office/drawing/2014/main" val="2758696259"/>
                    </a:ext>
                  </a:extLst>
                </a:gridCol>
                <a:gridCol w="976745">
                  <a:extLst>
                    <a:ext uri="{9D8B030D-6E8A-4147-A177-3AD203B41FA5}">
                      <a16:colId xmlns:a16="http://schemas.microsoft.com/office/drawing/2014/main" val="4038969392"/>
                    </a:ext>
                  </a:extLst>
                </a:gridCol>
                <a:gridCol w="1248228">
                  <a:extLst>
                    <a:ext uri="{9D8B030D-6E8A-4147-A177-3AD203B41FA5}">
                      <a16:colId xmlns:a16="http://schemas.microsoft.com/office/drawing/2014/main" val="2722652594"/>
                    </a:ext>
                  </a:extLst>
                </a:gridCol>
                <a:gridCol w="983878">
                  <a:extLst>
                    <a:ext uri="{9D8B030D-6E8A-4147-A177-3AD203B41FA5}">
                      <a16:colId xmlns:a16="http://schemas.microsoft.com/office/drawing/2014/main" val="12592925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Company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Ticker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Industry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Shares</a:t>
                      </a:r>
                      <a:endParaRPr lang="zh-TW" altLang="en-US" dirty="0">
                        <a:solidFill>
                          <a:schemeClr val="tx2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932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u="none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Linde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u="none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LIN.DE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u="none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Material</a:t>
                      </a:r>
                      <a:endParaRPr lang="zh-TW" altLang="en-US" u="none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u="none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10.47%</a:t>
                      </a:r>
                      <a:endParaRPr lang="zh-TW" altLang="en-US" u="none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8816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u="none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SAP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u="none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SAP.DE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u="none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Technology</a:t>
                      </a:r>
                      <a:endParaRPr lang="zh-TW" altLang="en-US" u="none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u="none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10.18%</a:t>
                      </a:r>
                      <a:endParaRPr lang="zh-TW" altLang="en-US" u="none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8172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u="non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Siemens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u="none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SIE.DE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u="none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Industrials</a:t>
                      </a:r>
                      <a:endParaRPr lang="zh-TW" altLang="en-US" u="none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u="none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8.65%</a:t>
                      </a:r>
                      <a:endParaRPr lang="zh-TW" altLang="en-US" u="none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813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u="non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Allianz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u="none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ALV.DE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u="none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Financial</a:t>
                      </a:r>
                      <a:endParaRPr lang="zh-TW" altLang="en-US" u="none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u="none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7.22%</a:t>
                      </a:r>
                      <a:endParaRPr lang="zh-TW" altLang="en-US" u="none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5377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u="none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Bayer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u="none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BAYN.DE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u="none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Healthcare</a:t>
                      </a:r>
                      <a:endParaRPr lang="zh-TW" altLang="en-US" u="none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u="none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5.52%</a:t>
                      </a:r>
                      <a:endParaRPr lang="zh-TW" altLang="en-US" u="none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6908579"/>
                  </a:ext>
                </a:extLst>
              </a:tr>
            </a:tbl>
          </a:graphicData>
        </a:graphic>
      </p:graphicFrame>
      <p:sp>
        <p:nvSpPr>
          <p:cNvPr id="9" name="投影片編號版面配置區 1">
            <a:extLst>
              <a:ext uri="{FF2B5EF4-FFF2-40B4-BE49-F238E27FC236}">
                <a16:creationId xmlns:a16="http://schemas.microsoft.com/office/drawing/2014/main" id="{A3D7E698-1F5B-194D-908F-93D0796B4A43}"/>
              </a:ext>
            </a:extLst>
          </p:cNvPr>
          <p:cNvSpPr txBox="1">
            <a:spLocks/>
          </p:cNvSpPr>
          <p:nvPr/>
        </p:nvSpPr>
        <p:spPr>
          <a:xfrm>
            <a:off x="7086600" y="649287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en-US" altLang="zh-TW">
                <a:solidFill>
                  <a:schemeClr val="tx2"/>
                </a:solidFill>
              </a:rPr>
              <a:t> </a:t>
            </a:r>
            <a:fld id="{5C5072A5-2B19-4211-9A20-2BECF0442267}" type="slidenum">
              <a:rPr lang="zh-TW" altLang="en-US" smtClean="0">
                <a:solidFill>
                  <a:schemeClr val="tx2"/>
                </a:solidFill>
              </a:rPr>
              <a:pPr/>
              <a:t>4</a:t>
            </a:fld>
            <a:endParaRPr lang="zh-TW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270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2931408F-1E1C-5146-9CA6-D54763CE36A6}"/>
              </a:ext>
            </a:extLst>
          </p:cNvPr>
          <p:cNvSpPr txBox="1"/>
          <p:nvPr/>
        </p:nvSpPr>
        <p:spPr>
          <a:xfrm>
            <a:off x="209735" y="930166"/>
            <a:ext cx="8757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Global supply chain shortage : Supply chain hold-ups prevent some manufacturers from producing at full capacity.</a:t>
            </a: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It indeed affected the Germany Industrial and automobile industry.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Covid 19 : Surge in coronavirus infections in Germany affect the consumption demand. In the research, it forecast the consumer index will down 1.6 point in December. It definitely damaged the consumer industry.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D07A7AC-04F9-8243-8CC6-5D4747BB9402}"/>
              </a:ext>
            </a:extLst>
          </p:cNvPr>
          <p:cNvSpPr txBox="1"/>
          <p:nvPr/>
        </p:nvSpPr>
        <p:spPr>
          <a:xfrm>
            <a:off x="60768" y="426857"/>
            <a:ext cx="672793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Country specific issue</a:t>
            </a:r>
            <a:endParaRPr kumimoji="1" lang="zh-TW" altLang="en-US" sz="2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1D0E14E-106C-224F-8C81-3958D140BA54}"/>
              </a:ext>
            </a:extLst>
          </p:cNvPr>
          <p:cNvSpPr txBox="1"/>
          <p:nvPr/>
        </p:nvSpPr>
        <p:spPr>
          <a:xfrm>
            <a:off x="208619" y="3298972"/>
            <a:ext cx="4279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Supply chain shortage affect Industrials</a:t>
            </a:r>
            <a:endParaRPr kumimoji="1" lang="zh-TW" altLang="en-US" sz="16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463168E-BA26-2341-94AD-0ECBABBE892E}"/>
              </a:ext>
            </a:extLst>
          </p:cNvPr>
          <p:cNvSpPr txBox="1"/>
          <p:nvPr/>
        </p:nvSpPr>
        <p:spPr>
          <a:xfrm>
            <a:off x="4688267" y="3298972"/>
            <a:ext cx="4279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Main Company</a:t>
            </a:r>
            <a:endParaRPr kumimoji="1" lang="zh-TW" altLang="en-US" sz="16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025179-6DA1-E148-938E-0D87992E7374}"/>
              </a:ext>
            </a:extLst>
          </p:cNvPr>
          <p:cNvSpPr txBox="1"/>
          <p:nvPr/>
        </p:nvSpPr>
        <p:spPr>
          <a:xfrm>
            <a:off x="696685" y="6577643"/>
            <a:ext cx="1481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DW News</a:t>
            </a:r>
            <a:r>
              <a:rPr kumimoji="1" lang="zh-TW" altLang="en-US" sz="1100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kumimoji="1" lang="en-US" altLang="zh-TW" sz="1100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Reuters</a:t>
            </a:r>
            <a:endParaRPr kumimoji="1" lang="zh-TW" altLang="en-US" sz="1100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9EE5FA0-5D7C-1A47-B93C-00E40DD72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20" y="3637526"/>
            <a:ext cx="4279026" cy="256865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B007E77-EAD3-7F4E-989F-36EC7CA05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267" y="3637526"/>
            <a:ext cx="4285980" cy="2523769"/>
          </a:xfrm>
          <a:prstGeom prst="rect">
            <a:avLst/>
          </a:prstGeom>
        </p:spPr>
      </p:pic>
      <p:sp>
        <p:nvSpPr>
          <p:cNvPr id="9" name="投影片編號版面配置區 1">
            <a:extLst>
              <a:ext uri="{FF2B5EF4-FFF2-40B4-BE49-F238E27FC236}">
                <a16:creationId xmlns:a16="http://schemas.microsoft.com/office/drawing/2014/main" id="{FB70D5E1-EA6A-EE4F-A9B1-D8B1C543EA96}"/>
              </a:ext>
            </a:extLst>
          </p:cNvPr>
          <p:cNvSpPr txBox="1">
            <a:spLocks/>
          </p:cNvSpPr>
          <p:nvPr/>
        </p:nvSpPr>
        <p:spPr>
          <a:xfrm>
            <a:off x="7086600" y="649287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en-US" altLang="zh-TW">
                <a:solidFill>
                  <a:schemeClr val="tx2"/>
                </a:solidFill>
              </a:rPr>
              <a:t> </a:t>
            </a:r>
            <a:fld id="{5C5072A5-2B19-4211-9A20-2BECF0442267}" type="slidenum">
              <a:rPr lang="zh-TW" altLang="en-US" smtClean="0">
                <a:solidFill>
                  <a:schemeClr val="tx2"/>
                </a:solidFill>
              </a:rPr>
              <a:pPr/>
              <a:t>5</a:t>
            </a:fld>
            <a:endParaRPr lang="zh-TW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805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"/>
          <p:cNvSpPr/>
          <p:nvPr/>
        </p:nvSpPr>
        <p:spPr>
          <a:xfrm>
            <a:off x="0" y="0"/>
            <a:ext cx="9144001" cy="685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1B2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5" name="Google Shape;515;p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6</a:t>
            </a:fld>
            <a:endParaRPr/>
          </a:p>
        </p:txBody>
      </p:sp>
      <p:sp>
        <p:nvSpPr>
          <p:cNvPr id="516" name="Google Shape;516;p3"/>
          <p:cNvSpPr/>
          <p:nvPr/>
        </p:nvSpPr>
        <p:spPr>
          <a:xfrm>
            <a:off x="1" y="3957814"/>
            <a:ext cx="9144000" cy="3429001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74747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7" name="Google Shape;517;p3"/>
          <p:cNvSpPr/>
          <p:nvPr/>
        </p:nvSpPr>
        <p:spPr>
          <a:xfrm>
            <a:off x="2352675" y="1209675"/>
            <a:ext cx="4438650" cy="4438650"/>
          </a:xfrm>
          <a:prstGeom prst="ellipse">
            <a:avLst/>
          </a:prstGeom>
          <a:solidFill>
            <a:schemeClr val="lt2"/>
          </a:solidFill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8" name="Google Shape;518;p3"/>
          <p:cNvSpPr/>
          <p:nvPr/>
        </p:nvSpPr>
        <p:spPr>
          <a:xfrm>
            <a:off x="2457450" y="1314449"/>
            <a:ext cx="4229100" cy="4229100"/>
          </a:xfrm>
          <a:prstGeom prst="ellipse">
            <a:avLst/>
          </a:prstGeom>
          <a:solidFill>
            <a:schemeClr val="lt2"/>
          </a:solidFill>
          <a:ln w="38100" cap="flat" cmpd="sng">
            <a:solidFill>
              <a:srgbClr val="151B2B"/>
            </a:solidFill>
            <a:prstDash val="lgDash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9" name="Google Shape;519;p3"/>
          <p:cNvSpPr txBox="1"/>
          <p:nvPr/>
        </p:nvSpPr>
        <p:spPr>
          <a:xfrm>
            <a:off x="3043224" y="2228675"/>
            <a:ext cx="3309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 </a:t>
            </a:r>
            <a:r>
              <a:rPr lang="en-US" altLang="zh-TW" sz="7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7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20" name="Google Shape;520;p3"/>
          <p:cNvCxnSpPr/>
          <p:nvPr/>
        </p:nvCxnSpPr>
        <p:spPr>
          <a:xfrm>
            <a:off x="2719386" y="3428999"/>
            <a:ext cx="370522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21" name="Google Shape;521;p3"/>
          <p:cNvSpPr txBox="1"/>
          <p:nvPr/>
        </p:nvSpPr>
        <p:spPr>
          <a:xfrm>
            <a:off x="2569366" y="3533951"/>
            <a:ext cx="400526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Historical Return </a:t>
            </a:r>
            <a:endParaRPr sz="3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15732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表版面配置區 2">
            <a:extLst>
              <a:ext uri="{FF2B5EF4-FFF2-40B4-BE49-F238E27FC236}">
                <a16:creationId xmlns:a16="http://schemas.microsoft.com/office/drawing/2014/main" id="{FCC7169B-27E2-834E-A370-8F9C01B8F3E7}"/>
              </a:ext>
            </a:extLst>
          </p:cNvPr>
          <p:cNvSpPr>
            <a:spLocks noGrp="1"/>
          </p:cNvSpPr>
          <p:nvPr>
            <p:ph type="chart" idx="3"/>
          </p:nvPr>
        </p:nvSpPr>
        <p:spPr>
          <a:xfrm>
            <a:off x="4656357" y="3625535"/>
            <a:ext cx="4310378" cy="2324100"/>
          </a:xfrm>
        </p:spPr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63148A5-5DDE-BA40-990F-6D220A857867}"/>
              </a:ext>
            </a:extLst>
          </p:cNvPr>
          <p:cNvSpPr txBox="1"/>
          <p:nvPr/>
        </p:nvSpPr>
        <p:spPr>
          <a:xfrm>
            <a:off x="60768" y="426857"/>
            <a:ext cx="672793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Historical risk-expected return for DAX </a:t>
            </a:r>
            <a:endParaRPr kumimoji="1" lang="zh-TW" altLang="en-US" sz="2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ADC7E31-1CCC-644B-B592-A61F1F72AC47}"/>
              </a:ext>
            </a:extLst>
          </p:cNvPr>
          <p:cNvSpPr txBox="1"/>
          <p:nvPr/>
        </p:nvSpPr>
        <p:spPr>
          <a:xfrm>
            <a:off x="209735" y="930166"/>
            <a:ext cx="875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解釋</a:t>
            </a:r>
            <a:r>
              <a:rPr kumimoji="1"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DAX</a:t>
            </a:r>
            <a:r>
              <a:rPr kumimoji="1"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過去的</a:t>
            </a:r>
            <a:r>
              <a:rPr kumimoji="1"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return GMVP,MSRP, NGMVP, NMSRP……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NSGMVP has the highest return in the five portfolio.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Why it has the high return?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CAPM predicted SML is flatter than Empirical SML due to ….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sz="18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右下角的圖似乎是要放</a:t>
            </a:r>
            <a:r>
              <a:rPr kumimoji="1"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Frontier </a:t>
            </a:r>
            <a:r>
              <a:rPr kumimoji="1"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而不是回測的報酬</a:t>
            </a:r>
            <a:endParaRPr kumimoji="1" lang="en-US" altLang="zh-TW" dirty="0">
              <a:solidFill>
                <a:schemeClr val="tx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39AE484-9752-A84C-88A1-A507299030F8}"/>
              </a:ext>
            </a:extLst>
          </p:cNvPr>
          <p:cNvSpPr txBox="1"/>
          <p:nvPr/>
        </p:nvSpPr>
        <p:spPr>
          <a:xfrm>
            <a:off x="208619" y="3298972"/>
            <a:ext cx="4279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Security market line</a:t>
            </a:r>
            <a:endParaRPr kumimoji="1" lang="zh-TW" altLang="en-US" sz="16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F4F440A-4CE4-8040-8DEF-A912B0D5DCD5}"/>
              </a:ext>
            </a:extLst>
          </p:cNvPr>
          <p:cNvSpPr txBox="1"/>
          <p:nvPr/>
        </p:nvSpPr>
        <p:spPr>
          <a:xfrm>
            <a:off x="4688267" y="3298972"/>
            <a:ext cx="4279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Historical Return for DAX</a:t>
            </a:r>
            <a:endParaRPr kumimoji="1" lang="zh-TW" altLang="en-US" sz="16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13EC5EC-E1EC-C04E-9535-A3A0CB274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25536"/>
            <a:ext cx="4606247" cy="2802514"/>
          </a:xfrm>
          <a:prstGeom prst="rect">
            <a:avLst/>
          </a:prstGeom>
        </p:spPr>
      </p:pic>
      <p:sp>
        <p:nvSpPr>
          <p:cNvPr id="12" name="投影片編號版面配置區 1">
            <a:extLst>
              <a:ext uri="{FF2B5EF4-FFF2-40B4-BE49-F238E27FC236}">
                <a16:creationId xmlns:a16="http://schemas.microsoft.com/office/drawing/2014/main" id="{2BDBEE23-8DD5-F846-B09C-AA75E7C670B6}"/>
              </a:ext>
            </a:extLst>
          </p:cNvPr>
          <p:cNvSpPr txBox="1">
            <a:spLocks/>
          </p:cNvSpPr>
          <p:nvPr/>
        </p:nvSpPr>
        <p:spPr>
          <a:xfrm>
            <a:off x="7086600" y="649287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en-US" altLang="zh-TW">
                <a:solidFill>
                  <a:schemeClr val="tx2"/>
                </a:solidFill>
              </a:rPr>
              <a:t> </a:t>
            </a:r>
            <a:fld id="{5C5072A5-2B19-4211-9A20-2BECF0442267}" type="slidenum">
              <a:rPr lang="zh-TW" altLang="en-US" smtClean="0">
                <a:solidFill>
                  <a:schemeClr val="tx2"/>
                </a:solidFill>
              </a:rPr>
              <a:pPr/>
              <a:t>7</a:t>
            </a:fld>
            <a:endParaRPr lang="zh-TW" altLang="en-US" dirty="0">
              <a:solidFill>
                <a:schemeClr val="tx2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F2DA34E-3740-9F4C-A0B4-29E139FC6B3C}"/>
              </a:ext>
            </a:extLst>
          </p:cNvPr>
          <p:cNvSpPr txBox="1"/>
          <p:nvPr/>
        </p:nvSpPr>
        <p:spPr>
          <a:xfrm>
            <a:off x="6414236" y="3942969"/>
            <a:ext cx="7489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7200" b="1" dirty="0">
                <a:solidFill>
                  <a:srgbClr val="FF0000"/>
                </a:solidFill>
              </a:rPr>
              <a:t>?</a:t>
            </a:r>
            <a:endParaRPr kumimoji="1" lang="zh-TW" altLang="en-US" sz="7200" b="1" dirty="0">
              <a:solidFill>
                <a:srgbClr val="FF0000"/>
              </a:solidFill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9D91AE5D-A8DB-B74B-8D47-3A2A1ADD6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600" y="3625533"/>
            <a:ext cx="4555765" cy="278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47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"/>
          <p:cNvSpPr/>
          <p:nvPr/>
        </p:nvSpPr>
        <p:spPr>
          <a:xfrm>
            <a:off x="0" y="0"/>
            <a:ext cx="9144001" cy="685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1B2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5" name="Google Shape;515;p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8</a:t>
            </a:fld>
            <a:endParaRPr/>
          </a:p>
        </p:txBody>
      </p:sp>
      <p:sp>
        <p:nvSpPr>
          <p:cNvPr id="516" name="Google Shape;516;p3"/>
          <p:cNvSpPr/>
          <p:nvPr/>
        </p:nvSpPr>
        <p:spPr>
          <a:xfrm>
            <a:off x="1" y="3957814"/>
            <a:ext cx="9144000" cy="3429001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74747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7" name="Google Shape;517;p3"/>
          <p:cNvSpPr/>
          <p:nvPr/>
        </p:nvSpPr>
        <p:spPr>
          <a:xfrm>
            <a:off x="2352675" y="1209675"/>
            <a:ext cx="4438650" cy="4438650"/>
          </a:xfrm>
          <a:prstGeom prst="ellipse">
            <a:avLst/>
          </a:prstGeom>
          <a:solidFill>
            <a:schemeClr val="lt2"/>
          </a:solidFill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8" name="Google Shape;518;p3"/>
          <p:cNvSpPr/>
          <p:nvPr/>
        </p:nvSpPr>
        <p:spPr>
          <a:xfrm>
            <a:off x="2457450" y="1314449"/>
            <a:ext cx="4229100" cy="4229100"/>
          </a:xfrm>
          <a:prstGeom prst="ellipse">
            <a:avLst/>
          </a:prstGeom>
          <a:solidFill>
            <a:schemeClr val="lt2"/>
          </a:solidFill>
          <a:ln w="38100" cap="flat" cmpd="sng">
            <a:solidFill>
              <a:srgbClr val="151B2B"/>
            </a:solidFill>
            <a:prstDash val="lgDash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9" name="Google Shape;519;p3"/>
          <p:cNvSpPr txBox="1"/>
          <p:nvPr/>
        </p:nvSpPr>
        <p:spPr>
          <a:xfrm>
            <a:off x="3043224" y="2228675"/>
            <a:ext cx="3309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 </a:t>
            </a:r>
            <a:r>
              <a:rPr lang="en-US" altLang="zh-TW" sz="7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7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20" name="Google Shape;520;p3"/>
          <p:cNvCxnSpPr/>
          <p:nvPr/>
        </p:nvCxnSpPr>
        <p:spPr>
          <a:xfrm>
            <a:off x="2719386" y="3428999"/>
            <a:ext cx="370522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21" name="Google Shape;521;p3"/>
          <p:cNvSpPr txBox="1"/>
          <p:nvPr/>
        </p:nvSpPr>
        <p:spPr>
          <a:xfrm>
            <a:off x="2569366" y="3533951"/>
            <a:ext cx="400526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Strategy</a:t>
            </a:r>
            <a:endParaRPr sz="3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35699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表版面配置區 2">
            <a:extLst>
              <a:ext uri="{FF2B5EF4-FFF2-40B4-BE49-F238E27FC236}">
                <a16:creationId xmlns:a16="http://schemas.microsoft.com/office/drawing/2014/main" id="{51FD656C-1F08-2848-8B3E-88AF9F4C7CE1}"/>
              </a:ext>
            </a:extLst>
          </p:cNvPr>
          <p:cNvSpPr>
            <a:spLocks noGrp="1"/>
          </p:cNvSpPr>
          <p:nvPr>
            <p:ph type="chart" idx="3"/>
          </p:nvPr>
        </p:nvSpPr>
        <p:spPr/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F845811-92E5-DB44-A9FB-C67B1AD85753}"/>
              </a:ext>
            </a:extLst>
          </p:cNvPr>
          <p:cNvSpPr txBox="1"/>
          <p:nvPr/>
        </p:nvSpPr>
        <p:spPr>
          <a:xfrm>
            <a:off x="314741" y="2277101"/>
            <a:ext cx="875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Strategy factor or method picture</a:t>
            </a:r>
            <a:endParaRPr kumimoji="1" lang="zh-TW" altLang="en-US" sz="16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B4F6A3D-D5E3-1040-B42C-EDD9590F94CF}"/>
              </a:ext>
            </a:extLst>
          </p:cNvPr>
          <p:cNvSpPr txBox="1"/>
          <p:nvPr/>
        </p:nvSpPr>
        <p:spPr>
          <a:xfrm>
            <a:off x="209735" y="1007198"/>
            <a:ext cx="8757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Used the 2 factor model (Market Equity and Momentum)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8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Backtesting</a:t>
            </a: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period: 2021.01.01~2020.12.31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Identify each stock to one of the six sectors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LONG the best performing three sector and SHORT the remaining sectors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kumimoji="1"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DB7D4BA-99D9-234E-AA85-ABF8C2A0B443}"/>
              </a:ext>
            </a:extLst>
          </p:cNvPr>
          <p:cNvSpPr txBox="1"/>
          <p:nvPr/>
        </p:nvSpPr>
        <p:spPr>
          <a:xfrm>
            <a:off x="60768" y="426857"/>
            <a:ext cx="672793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Proprietary strategy</a:t>
            </a:r>
            <a:endParaRPr kumimoji="1" lang="zh-TW" altLang="en-US" sz="2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投影片編號版面配置區 1">
            <a:extLst>
              <a:ext uri="{FF2B5EF4-FFF2-40B4-BE49-F238E27FC236}">
                <a16:creationId xmlns:a16="http://schemas.microsoft.com/office/drawing/2014/main" id="{29C24DD8-DA86-E441-AFEA-F0492F0D6A50}"/>
              </a:ext>
            </a:extLst>
          </p:cNvPr>
          <p:cNvSpPr txBox="1">
            <a:spLocks/>
          </p:cNvSpPr>
          <p:nvPr/>
        </p:nvSpPr>
        <p:spPr>
          <a:xfrm>
            <a:off x="7086600" y="649287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en-US" altLang="zh-TW">
                <a:solidFill>
                  <a:schemeClr val="tx2"/>
                </a:solidFill>
              </a:rPr>
              <a:t> </a:t>
            </a:r>
            <a:fld id="{5C5072A5-2B19-4211-9A20-2BECF0442267}" type="slidenum">
              <a:rPr lang="zh-TW" altLang="en-US" smtClean="0">
                <a:solidFill>
                  <a:schemeClr val="tx2"/>
                </a:solidFill>
              </a:rPr>
              <a:pPr/>
              <a:t>9</a:t>
            </a:fld>
            <a:endParaRPr lang="zh-TW" altLang="en-US" dirty="0">
              <a:solidFill>
                <a:schemeClr val="tx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385D3E-714A-49D4-8889-7C6B9FDB8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64" y="2615655"/>
            <a:ext cx="8789469" cy="402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34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自訂 1">
      <a:dk1>
        <a:srgbClr val="080808"/>
      </a:dk1>
      <a:lt1>
        <a:srgbClr val="5C6784"/>
      </a:lt1>
      <a:dk2>
        <a:srgbClr val="161A1D"/>
      </a:dk2>
      <a:lt2>
        <a:srgbClr val="FFFFFF"/>
      </a:lt2>
      <a:accent1>
        <a:srgbClr val="1D263B"/>
      </a:accent1>
      <a:accent2>
        <a:srgbClr val="ED6A5A"/>
      </a:accent2>
      <a:accent3>
        <a:srgbClr val="607744"/>
      </a:accent3>
      <a:accent4>
        <a:srgbClr val="8A7C7A"/>
      </a:accent4>
      <a:accent5>
        <a:srgbClr val="9F9F9F"/>
      </a:accent5>
      <a:accent6>
        <a:srgbClr val="D0C6CB"/>
      </a:accent6>
      <a:hlink>
        <a:srgbClr val="FFFFFF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1340</TotalTime>
  <Words>508</Words>
  <Application>Microsoft Office PowerPoint</Application>
  <PresentationFormat>On-screen Show (4:3)</PresentationFormat>
  <Paragraphs>152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Microsoft JhengHei</vt:lpstr>
      <vt:lpstr>Microsoft JhengHei</vt:lpstr>
      <vt:lpstr>新細明體</vt:lpstr>
      <vt:lpstr>Arial</vt:lpstr>
      <vt:lpstr>Calibri</vt:lpstr>
      <vt:lpstr>Times New Roman</vt:lpstr>
      <vt:lpstr>Office 佈景主題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銘晙 徐</dc:creator>
  <cp:lastModifiedBy>隆鴻 林</cp:lastModifiedBy>
  <cp:revision>33</cp:revision>
  <dcterms:created xsi:type="dcterms:W3CDTF">2021-07-25T07:38:26Z</dcterms:created>
  <dcterms:modified xsi:type="dcterms:W3CDTF">2021-12-22T21:14:26Z</dcterms:modified>
</cp:coreProperties>
</file>